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7.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0.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 id="2147483697" r:id="rId2"/>
    <p:sldMasterId id="2147483683" r:id="rId3"/>
    <p:sldMasterId id="2147483733" r:id="rId4"/>
    <p:sldMasterId id="2147483672" r:id="rId5"/>
    <p:sldMasterId id="2147483722" r:id="rId6"/>
    <p:sldMasterId id="2147483681" r:id="rId7"/>
    <p:sldMasterId id="2147483710" r:id="rId8"/>
    <p:sldMasterId id="2147483736" r:id="rId9"/>
  </p:sldMasterIdLst>
  <p:notesMasterIdLst>
    <p:notesMasterId r:id="rId36"/>
  </p:notesMasterIdLst>
  <p:sldIdLst>
    <p:sldId id="256" r:id="rId10"/>
    <p:sldId id="280" r:id="rId11"/>
    <p:sldId id="263" r:id="rId12"/>
    <p:sldId id="291" r:id="rId13"/>
    <p:sldId id="264" r:id="rId14"/>
    <p:sldId id="283" r:id="rId15"/>
    <p:sldId id="267" r:id="rId16"/>
    <p:sldId id="270" r:id="rId17"/>
    <p:sldId id="268" r:id="rId18"/>
    <p:sldId id="269" r:id="rId19"/>
    <p:sldId id="285" r:id="rId20"/>
    <p:sldId id="261" r:id="rId21"/>
    <p:sldId id="278" r:id="rId22"/>
    <p:sldId id="287" r:id="rId23"/>
    <p:sldId id="288" r:id="rId24"/>
    <p:sldId id="289" r:id="rId25"/>
    <p:sldId id="282" r:id="rId26"/>
    <p:sldId id="290" r:id="rId27"/>
    <p:sldId id="277" r:id="rId28"/>
    <p:sldId id="279" r:id="rId29"/>
    <p:sldId id="286" r:id="rId30"/>
    <p:sldId id="276" r:id="rId31"/>
    <p:sldId id="262" r:id="rId32"/>
    <p:sldId id="257" r:id="rId33"/>
    <p:sldId id="259" r:id="rId34"/>
    <p:sldId id="260" r:id="rId35"/>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72C6"/>
    <a:srgbClr val="009E49"/>
    <a:srgbClr val="00B249"/>
    <a:srgbClr val="00B235"/>
    <a:srgbClr val="68217A"/>
    <a:srgbClr val="9B4F96"/>
    <a:srgbClr val="442359"/>
    <a:srgbClr val="00BCF2"/>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01" autoAdjust="0"/>
    <p:restoredTop sz="94660"/>
  </p:normalViewPr>
  <p:slideViewPr>
    <p:cSldViewPr snapToGrid="0">
      <p:cViewPr varScale="1">
        <p:scale>
          <a:sx n="101" d="100"/>
          <a:sy n="101" d="100"/>
        </p:scale>
        <p:origin x="7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DC389-4274-4C43-BE05-AFBB4E8CCD3C}" type="datetimeFigureOut">
              <a:rPr lang="sv-SE" smtClean="0"/>
              <a:t>2017-10-22</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97B605-68B9-438B-8494-014FD5FC1A39}" type="slidenum">
              <a:rPr lang="sv-SE" smtClean="0"/>
              <a:t>‹#›</a:t>
            </a:fld>
            <a:endParaRPr lang="sv-SE"/>
          </a:p>
        </p:txBody>
      </p:sp>
    </p:spTree>
    <p:extLst>
      <p:ext uri="{BB962C8B-B14F-4D97-AF65-F5344CB8AC3E}">
        <p14:creationId xmlns:p14="http://schemas.microsoft.com/office/powerpoint/2010/main" val="19798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43350" y="893763"/>
            <a:ext cx="3144838" cy="1768475"/>
          </a:xfrm>
        </p:spPr>
      </p:sp>
      <p:sp>
        <p:nvSpPr>
          <p:cNvPr id="3" name="Notes Placeholder 2"/>
          <p:cNvSpPr>
            <a:spLocks noGrp="1"/>
          </p:cNvSpPr>
          <p:nvPr>
            <p:ph type="body" idx="1"/>
          </p:nvPr>
        </p:nvSpPr>
        <p:spPr/>
        <p:txBody>
          <a:bodyPr/>
          <a:lstStyle/>
          <a:p>
            <a:r>
              <a:rPr lang="en-US" dirty="0"/>
              <a:t>Connecting your</a:t>
            </a:r>
            <a:r>
              <a:rPr lang="en-US" baseline="0" dirty="0"/>
              <a:t> devices is the 1</a:t>
            </a:r>
            <a:r>
              <a:rPr lang="en-US" baseline="30000" dirty="0"/>
              <a:t>st</a:t>
            </a:r>
            <a:r>
              <a:rPr lang="en-US" baseline="0" dirty="0"/>
              <a:t> challenge that you have when creating an IoT solution.  There is a vast variety of devices you may want to connect.  Some are internet capable and in that case you can connect them directly to Azure service (</a:t>
            </a:r>
            <a:r>
              <a:rPr lang="en-US" baseline="0" dirty="0" err="1"/>
              <a:t>eg</a:t>
            </a:r>
            <a:r>
              <a:rPr lang="en-US" baseline="0" dirty="0"/>
              <a:t>: IoT Hub) or you can use your own Cloud protocol gateway in case the device you are trying to connect does not have a protocol supported by IoT Hub (at this time AMQP or HTP).  However, some devices are not internet capable and those devices need a field gateway to connect to the cloud.  This gateway can do many things – not only connectivity and protocol translation but on the application back end side, one of the most important use cases is telemetry.  You usually want to have an event processing and insight pipeline and IoT Hub will allow you to get a feed from the devices and events easily.</a:t>
            </a:r>
          </a:p>
          <a:p>
            <a:endParaRPr lang="en-US" baseline="0" dirty="0"/>
          </a:p>
          <a:p>
            <a:r>
              <a:rPr lang="en-US" baseline="0" dirty="0"/>
              <a:t>The 2</a:t>
            </a:r>
            <a:r>
              <a:rPr lang="en-US" baseline="30000" dirty="0"/>
              <a:t>nd</a:t>
            </a:r>
            <a:r>
              <a:rPr lang="en-US" baseline="0" dirty="0"/>
              <a:t> big component that IoT solutions have with cloud is device big logic that takes care of interactive scenarios of your solutions – think about opening your car door or adjusting your home thermostat from your smart phone or sending a command to a device to update a piece of firmware.  </a:t>
            </a:r>
          </a:p>
          <a:p>
            <a:endParaRPr lang="en-US" baseline="0" dirty="0"/>
          </a:p>
          <a:p>
            <a:r>
              <a:rPr lang="en-US" baseline="0" dirty="0"/>
              <a:t>Finally IoT Hub has to know which devices have to connect and which devices are present for IoT solution. For this purpose it has to interact with the visioning and management component which is the component that makes sure that the devices are on-boarded and de-provisioned correctly from your own IoT solutions.</a:t>
            </a:r>
          </a:p>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86002" rtl="0" eaLnBrk="1" fontAlgn="auto" latinLnBrk="0" hangingPunct="1">
                <a:lnSpc>
                  <a:spcPct val="100000"/>
                </a:lnSpc>
                <a:spcBef>
                  <a:spcPts val="0"/>
                </a:spcBef>
                <a:spcAft>
                  <a:spcPts val="0"/>
                </a:spcAft>
                <a:buClrTx/>
                <a:buSzTx/>
                <a:buFontTx/>
                <a:buNone/>
                <a:tabLst/>
                <a:defRPr/>
              </a:pPr>
              <a:t>10/22/2017 11:27 PM</a:t>
            </a:fld>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86002"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43085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xml"/><Relationship Id="rId1" Type="http://schemas.openxmlformats.org/officeDocument/2006/relationships/tags" Target="../tags/tag1.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4.xml"/><Relationship Id="rId1" Type="http://schemas.openxmlformats.org/officeDocument/2006/relationships/tags" Target="../tags/tag3.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6.xml"/><Relationship Id="rId1" Type="http://schemas.openxmlformats.org/officeDocument/2006/relationships/tags" Target="../tags/tag5.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8.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lvl1pPr>
              <a:defRPr>
                <a:solidFill>
                  <a:schemeClr val="bg1"/>
                </a:solidFill>
                <a:latin typeface="Segoe Pro" panose="020B0502040504020203" pitchFamily="34" charset="0"/>
              </a:defRPr>
            </a:lvl1pPr>
          </a:lstStyle>
          <a:p>
            <a:fld id="{6EF9B447-A738-4A3A-928D-267B6335793D}" type="datetimeFigureOut">
              <a:rPr lang="sv-SE" smtClean="0"/>
              <a:pPr/>
              <a:t>2017-10-22</a:t>
            </a:fld>
            <a:endParaRPr lang="sv-SE" dirty="0"/>
          </a:p>
        </p:txBody>
      </p:sp>
      <p:sp>
        <p:nvSpPr>
          <p:cNvPr id="5" name="Platshållare för sidfot 4"/>
          <p:cNvSpPr>
            <a:spLocks noGrp="1"/>
          </p:cNvSpPr>
          <p:nvPr>
            <p:ph type="ftr" sz="quarter" idx="11"/>
          </p:nvPr>
        </p:nvSpPr>
        <p:spPr/>
        <p:txBody>
          <a:bodyPr/>
          <a:lstStyle/>
          <a:p>
            <a:endParaRPr lang="sv-SE" dirty="0"/>
          </a:p>
        </p:txBody>
      </p:sp>
      <p:sp>
        <p:nvSpPr>
          <p:cNvPr id="6" name="Platshållare för bildnummer 5"/>
          <p:cNvSpPr>
            <a:spLocks noGrp="1"/>
          </p:cNvSpPr>
          <p:nvPr>
            <p:ph type="sldNum" sz="quarter" idx="12"/>
          </p:nvPr>
        </p:nvSpPr>
        <p:spPr/>
        <p:txBody>
          <a:bodyPr/>
          <a:lstStyle>
            <a:lvl1pPr>
              <a:defRPr>
                <a:solidFill>
                  <a:schemeClr val="bg1"/>
                </a:solidFill>
                <a:latin typeface="Segoe Pro" panose="020B0502040504020203" pitchFamily="34" charset="0"/>
              </a:defRPr>
            </a:lvl1pPr>
          </a:lstStyle>
          <a:p>
            <a:fld id="{D8F1EBE4-0630-4CB5-BC98-D113D05A2FAD}" type="slidenum">
              <a:rPr lang="sv-SE" smtClean="0"/>
              <a:pPr/>
              <a:t>‹#›</a:t>
            </a:fld>
            <a:endParaRPr lang="sv-SE" dirty="0"/>
          </a:p>
        </p:txBody>
      </p:sp>
      <p:pic>
        <p:nvPicPr>
          <p:cNvPr id="8" name="Bildobjekt 7"/>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79912" y="1977561"/>
            <a:ext cx="3443448" cy="565840"/>
          </a:xfrm>
          <a:prstGeom prst="rect">
            <a:avLst/>
          </a:prstGeom>
        </p:spPr>
      </p:pic>
      <p:pic>
        <p:nvPicPr>
          <p:cNvPr id="9" name="Bildobjekt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10938" y="675960"/>
            <a:ext cx="1742862" cy="1742862"/>
          </a:xfrm>
          <a:prstGeom prst="rect">
            <a:avLst/>
          </a:prstGeom>
        </p:spPr>
      </p:pic>
      <p:pic>
        <p:nvPicPr>
          <p:cNvPr id="10" name="Bildobjekt 9"/>
          <p:cNvPicPr>
            <a:picLocks noChangeAspect="1"/>
          </p:cNvPicPr>
          <p:nvPr userDrawn="1"/>
        </p:nvPicPr>
        <p:blipFill rotWithShape="1">
          <a:blip r:embed="rId4">
            <a:extLst>
              <a:ext uri="{28A0092B-C50C-407E-A947-70E740481C1C}">
                <a14:useLocalDpi xmlns:a14="http://schemas.microsoft.com/office/drawing/2010/main" val="0"/>
              </a:ext>
            </a:extLst>
          </a:blip>
          <a:srcRect b="18582"/>
          <a:stretch/>
        </p:blipFill>
        <p:spPr>
          <a:xfrm>
            <a:off x="368544" y="387873"/>
            <a:ext cx="3454310" cy="1577696"/>
          </a:xfrm>
          <a:prstGeom prst="rect">
            <a:avLst/>
          </a:prstGeom>
        </p:spPr>
      </p:pic>
    </p:spTree>
    <p:extLst>
      <p:ext uri="{BB962C8B-B14F-4D97-AF65-F5344CB8AC3E}">
        <p14:creationId xmlns:p14="http://schemas.microsoft.com/office/powerpoint/2010/main" val="4165879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2017-10-22</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3106581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6"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solidFill>
                  <a:schemeClr val="bg1"/>
                </a:solidFill>
                <a:latin typeface="Segoe Pro Display Light" panose="020B0302040504020203" pitchFamily="34" charset="0"/>
              </a:defRPr>
            </a:lvl1pPr>
          </a:lstStyle>
          <a:p>
            <a:r>
              <a:rPr lang="sv-SE" dirty="0"/>
              <a:t>Klicka här för att ändra format</a:t>
            </a:r>
          </a:p>
        </p:txBody>
      </p:sp>
      <p:sp>
        <p:nvSpPr>
          <p:cNvPr id="7" name="Platshållare för text 2"/>
          <p:cNvSpPr>
            <a:spLocks noGrp="1"/>
          </p:cNvSpPr>
          <p:nvPr>
            <p:ph idx="1"/>
          </p:nvPr>
        </p:nvSpPr>
        <p:spPr>
          <a:xfrm>
            <a:off x="838200" y="1825625"/>
            <a:ext cx="10515600" cy="4351338"/>
          </a:xfrm>
          <a:prstGeom prst="rect">
            <a:avLst/>
          </a:prstGeom>
        </p:spPr>
        <p:txBody>
          <a:bodyPr vert="horz" lIns="91440" tIns="45720" rIns="91440" bIns="45720" rtlCol="0">
            <a:normAutofit/>
          </a:bodyPr>
          <a:lstStyle>
            <a:lvl1pPr marL="457200" indent="-457200">
              <a:buFont typeface="Arial" panose="020B0604020202020204" pitchFamily="34" charset="0"/>
              <a:buChar char="•"/>
              <a:defRPr sz="2800">
                <a:solidFill>
                  <a:schemeClr val="bg1"/>
                </a:solidFill>
                <a:latin typeface="Segoe Pro Display Light" panose="020B0302040504020203" pitchFamily="34" charset="0"/>
              </a:defRPr>
            </a:lvl1pPr>
            <a:lvl2pPr marL="914400" indent="-457200">
              <a:buFont typeface="Arial" panose="020B0604020202020204" pitchFamily="34" charset="0"/>
              <a:buChar char="•"/>
              <a:defRPr sz="2800">
                <a:solidFill>
                  <a:schemeClr val="bg1"/>
                </a:solidFill>
                <a:latin typeface="Segoe Pro Display Light" panose="020B0302040504020203" pitchFamily="34" charset="0"/>
              </a:defRPr>
            </a:lvl2pPr>
            <a:lvl3pPr marL="1371600" indent="-457200">
              <a:buFont typeface="Arial" panose="020B0604020202020204" pitchFamily="34" charset="0"/>
              <a:buChar char="•"/>
              <a:defRPr sz="2800">
                <a:solidFill>
                  <a:schemeClr val="bg1"/>
                </a:solidFill>
                <a:latin typeface="Segoe Pro Display Light" panose="020B0302040504020203" pitchFamily="34" charset="0"/>
              </a:defRPr>
            </a:lvl3pPr>
            <a:lvl4pPr marL="1828800" indent="-457200">
              <a:buFont typeface="Arial" panose="020B0604020202020204" pitchFamily="34" charset="0"/>
              <a:buChar char="•"/>
              <a:defRPr sz="2800">
                <a:solidFill>
                  <a:schemeClr val="bg1"/>
                </a:solidFill>
                <a:latin typeface="Segoe Pro Display Light" panose="020B0302040504020203" pitchFamily="34" charset="0"/>
              </a:defRPr>
            </a:lvl4pPr>
            <a:lvl5pPr marL="2286000" indent="-457200">
              <a:buFont typeface="Arial" panose="020B0604020202020204" pitchFamily="34" charset="0"/>
              <a:buChar char="•"/>
              <a:defRPr sz="2800">
                <a:solidFill>
                  <a:schemeClr val="bg1"/>
                </a:solidFill>
                <a:latin typeface="Segoe Pro Display Light" panose="020B0302040504020203" pitchFamily="34" charset="0"/>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2658460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1524000" y="1122363"/>
            <a:ext cx="9144000" cy="2387600"/>
          </a:xfrm>
        </p:spPr>
        <p:txBody>
          <a:bodyPr anchor="b"/>
          <a:lstStyle>
            <a:lvl1pPr algn="ctr">
              <a:defRPr sz="6000">
                <a:solidFill>
                  <a:schemeClr val="bg1"/>
                </a:solidFill>
              </a:defRPr>
            </a:lvl1pPr>
          </a:lstStyle>
          <a:p>
            <a:r>
              <a:rPr lang="sv-SE" dirty="0"/>
              <a:t>Rubrik</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format på underrubrik i bakgrunden</a:t>
            </a:r>
          </a:p>
        </p:txBody>
      </p:sp>
      <p:sp>
        <p:nvSpPr>
          <p:cNvPr id="4" name="Platshållare för datum 3"/>
          <p:cNvSpPr>
            <a:spLocks noGrp="1"/>
          </p:cNvSpPr>
          <p:nvPr>
            <p:ph type="dt" sz="half" idx="10"/>
          </p:nvPr>
        </p:nvSpPr>
        <p:spPr/>
        <p:txBody>
          <a:bodyPr/>
          <a:lstStyle>
            <a:lvl1pPr>
              <a:defRPr>
                <a:solidFill>
                  <a:schemeClr val="bg1"/>
                </a:solidFill>
                <a:latin typeface="Segoe Pro" panose="020B0502040504020203" pitchFamily="34" charset="0"/>
              </a:defRPr>
            </a:lvl1pPr>
          </a:lstStyle>
          <a:p>
            <a:fld id="{40E0407B-C5A1-49A4-8902-9BB79EF74842}" type="datetimeFigureOut">
              <a:rPr lang="sv-SE" smtClean="0"/>
              <a:pPr/>
              <a:t>2017-10-22</a:t>
            </a:fld>
            <a:endParaRPr lang="sv-SE" dirty="0"/>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lvl1pPr>
              <a:defRPr>
                <a:solidFill>
                  <a:schemeClr val="bg1"/>
                </a:solidFill>
              </a:defRPr>
            </a:lvl1pPr>
          </a:lstStyle>
          <a:p>
            <a:fld id="{A2D937C7-61C1-46FB-8688-C750C5026D99}" type="slidenum">
              <a:rPr lang="sv-SE" smtClean="0"/>
              <a:pPr/>
              <a:t>‹#›</a:t>
            </a:fld>
            <a:endParaRPr lang="sv-SE" dirty="0"/>
          </a:p>
        </p:txBody>
      </p:sp>
    </p:spTree>
    <p:extLst>
      <p:ext uri="{BB962C8B-B14F-4D97-AF65-F5344CB8AC3E}">
        <p14:creationId xmlns:p14="http://schemas.microsoft.com/office/powerpoint/2010/main" val="203362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lvl1pPr>
              <a:defRPr>
                <a:solidFill>
                  <a:schemeClr val="bg1"/>
                </a:solidFill>
              </a:defRPr>
            </a:lvl1pPr>
          </a:lstStyle>
          <a:p>
            <a:fld id="{40E0407B-C5A1-49A4-8902-9BB79EF74842}" type="datetimeFigureOut">
              <a:rPr lang="sv-SE" smtClean="0"/>
              <a:pPr/>
              <a:t>2017-10-22</a:t>
            </a:fld>
            <a:endParaRPr lang="sv-SE" dirty="0"/>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lvl1pPr>
              <a:defRPr>
                <a:solidFill>
                  <a:schemeClr val="bg1"/>
                </a:solidFill>
              </a:defRPr>
            </a:lvl1pPr>
          </a:lstStyle>
          <a:p>
            <a:fld id="{A2D937C7-61C1-46FB-8688-C750C5026D99}" type="slidenum">
              <a:rPr lang="sv-SE" smtClean="0"/>
              <a:pPr/>
              <a:t>‹#›</a:t>
            </a:fld>
            <a:endParaRPr lang="sv-SE" dirty="0"/>
          </a:p>
        </p:txBody>
      </p:sp>
    </p:spTree>
    <p:extLst>
      <p:ext uri="{BB962C8B-B14F-4D97-AF65-F5344CB8AC3E}">
        <p14:creationId xmlns:p14="http://schemas.microsoft.com/office/powerpoint/2010/main" val="1714058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lvl1pPr>
              <a:defRPr>
                <a:solidFill>
                  <a:schemeClr val="bg1"/>
                </a:solidFill>
              </a:defRPr>
            </a:lvl1pPr>
          </a:lstStyle>
          <a:p>
            <a:fld id="{40E0407B-C5A1-49A4-8902-9BB79EF74842}" type="datetimeFigureOut">
              <a:rPr lang="sv-SE" smtClean="0"/>
              <a:pPr/>
              <a:t>2017-10-22</a:t>
            </a:fld>
            <a:endParaRPr lang="sv-SE" dirty="0"/>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lvl1pPr>
              <a:defRPr>
                <a:solidFill>
                  <a:schemeClr val="bg1"/>
                </a:solidFill>
              </a:defRPr>
            </a:lvl1pPr>
          </a:lstStyle>
          <a:p>
            <a:fld id="{A2D937C7-61C1-46FB-8688-C750C5026D99}" type="slidenum">
              <a:rPr lang="sv-SE" smtClean="0"/>
              <a:pPr/>
              <a:t>‹#›</a:t>
            </a:fld>
            <a:endParaRPr lang="sv-SE" dirty="0"/>
          </a:p>
        </p:txBody>
      </p:sp>
    </p:spTree>
    <p:extLst>
      <p:ext uri="{BB962C8B-B14F-4D97-AF65-F5344CB8AC3E}">
        <p14:creationId xmlns:p14="http://schemas.microsoft.com/office/powerpoint/2010/main" val="108136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datum 2"/>
          <p:cNvSpPr>
            <a:spLocks noGrp="1"/>
          </p:cNvSpPr>
          <p:nvPr>
            <p:ph type="dt" sz="half" idx="10"/>
          </p:nvPr>
        </p:nvSpPr>
        <p:spPr/>
        <p:txBody>
          <a:bodyPr/>
          <a:lstStyle>
            <a:lvl1pPr>
              <a:defRPr>
                <a:solidFill>
                  <a:schemeClr val="bg1"/>
                </a:solidFill>
              </a:defRPr>
            </a:lvl1pPr>
          </a:lstStyle>
          <a:p>
            <a:fld id="{40E0407B-C5A1-49A4-8902-9BB79EF74842}" type="datetimeFigureOut">
              <a:rPr lang="sv-SE" smtClean="0"/>
              <a:pPr/>
              <a:t>2017-10-22</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lvl1pPr>
              <a:defRPr>
                <a:solidFill>
                  <a:schemeClr val="bg1"/>
                </a:solidFill>
              </a:defRPr>
            </a:lvl1pPr>
          </a:lstStyle>
          <a:p>
            <a:fld id="{A2D937C7-61C1-46FB-8688-C750C5026D99}" type="slidenum">
              <a:rPr lang="sv-SE" smtClean="0"/>
              <a:pPr/>
              <a:t>‹#›</a:t>
            </a:fld>
            <a:endParaRPr lang="sv-SE" dirty="0"/>
          </a:p>
        </p:txBody>
      </p:sp>
    </p:spTree>
    <p:extLst>
      <p:ext uri="{BB962C8B-B14F-4D97-AF65-F5344CB8AC3E}">
        <p14:creationId xmlns:p14="http://schemas.microsoft.com/office/powerpoint/2010/main" val="2446114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lvl1pPr>
              <a:defRPr>
                <a:solidFill>
                  <a:schemeClr val="bg1"/>
                </a:solidFill>
              </a:defRPr>
            </a:lvl1pPr>
          </a:lstStyle>
          <a:p>
            <a:fld id="{40E0407B-C5A1-49A4-8902-9BB79EF74842}" type="datetimeFigureOut">
              <a:rPr lang="sv-SE" smtClean="0"/>
              <a:pPr/>
              <a:t>2017-10-22</a:t>
            </a:fld>
            <a:endParaRPr lang="sv-SE" dirty="0"/>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lvl1pPr>
              <a:defRPr>
                <a:solidFill>
                  <a:schemeClr val="bg1"/>
                </a:solidFill>
              </a:defRPr>
            </a:lvl1pPr>
          </a:lstStyle>
          <a:p>
            <a:fld id="{A2D937C7-61C1-46FB-8688-C750C5026D99}" type="slidenum">
              <a:rPr lang="sv-SE" smtClean="0"/>
              <a:pPr/>
              <a:t>‹#›</a:t>
            </a:fld>
            <a:endParaRPr lang="sv-SE" dirty="0"/>
          </a:p>
        </p:txBody>
      </p:sp>
    </p:spTree>
    <p:extLst>
      <p:ext uri="{BB962C8B-B14F-4D97-AF65-F5344CB8AC3E}">
        <p14:creationId xmlns:p14="http://schemas.microsoft.com/office/powerpoint/2010/main" val="305265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dirty="0"/>
              <a:t>Klicka här för att ändra format</a:t>
            </a:r>
          </a:p>
        </p:txBody>
      </p:sp>
      <p:sp>
        <p:nvSpPr>
          <p:cNvPr id="3" name="Platshållare för innehåll 2"/>
          <p:cNvSpPr>
            <a:spLocks noGrp="1"/>
          </p:cNvSpPr>
          <p:nvPr>
            <p:ph idx="1"/>
          </p:nvPr>
        </p:nvSpPr>
        <p:spPr>
          <a:xfrm>
            <a:off x="5183188" y="987425"/>
            <a:ext cx="6172200" cy="4873625"/>
          </a:xfrm>
        </p:spPr>
        <p:txBody>
          <a:bodyPr/>
          <a:lstStyle>
            <a:lvl1pPr>
              <a:defRPr sz="3200">
                <a:latin typeface="Segoe UI Light" panose="020B0502040204020203"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dirty="0"/>
              <a:t>Klicka här för att ändra format på bakgrundstexten</a:t>
            </a:r>
          </a:p>
        </p:txBody>
      </p:sp>
      <p:sp>
        <p:nvSpPr>
          <p:cNvPr id="5" name="Platshållare för datum 4"/>
          <p:cNvSpPr>
            <a:spLocks noGrp="1"/>
          </p:cNvSpPr>
          <p:nvPr>
            <p:ph type="dt" sz="half" idx="10"/>
          </p:nvPr>
        </p:nvSpPr>
        <p:spPr/>
        <p:txBody>
          <a:bodyPr/>
          <a:lstStyle/>
          <a:p>
            <a:fld id="{40E0407B-C5A1-49A4-8902-9BB79EF74842}" type="datetimeFigureOut">
              <a:rPr lang="sv-SE" smtClean="0"/>
              <a:t>2017-10-22</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A2D937C7-61C1-46FB-8688-C750C5026D99}" type="slidenum">
              <a:rPr lang="sv-SE" smtClean="0"/>
              <a:t>‹#›</a:t>
            </a:fld>
            <a:endParaRPr lang="sv-SE"/>
          </a:p>
        </p:txBody>
      </p:sp>
    </p:spTree>
    <p:extLst>
      <p:ext uri="{BB962C8B-B14F-4D97-AF65-F5344CB8AC3E}">
        <p14:creationId xmlns:p14="http://schemas.microsoft.com/office/powerpoint/2010/main" val="1735318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D23CCD93-6788-4872-901B-110BBEF64063}" type="datetimeFigureOut">
              <a:rPr lang="sv-SE" smtClean="0"/>
              <a:t>2017-10-22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C6B68A1-5032-4EFB-8310-C3E159CD0C5E}" type="slidenum">
              <a:rPr lang="sv-SE" smtClean="0"/>
              <a:t>‹#›</a:t>
            </a:fld>
            <a:endParaRPr lang="sv-SE"/>
          </a:p>
        </p:txBody>
      </p:sp>
    </p:spTree>
    <p:extLst>
      <p:ext uri="{BB962C8B-B14F-4D97-AF65-F5344CB8AC3E}">
        <p14:creationId xmlns:p14="http://schemas.microsoft.com/office/powerpoint/2010/main" val="36997296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p:cNvSpPr>
            <a:spLocks noGrp="1"/>
          </p:cNvSpPr>
          <p:nvPr>
            <p:ph type="dt" sz="half" idx="10"/>
          </p:nvPr>
        </p:nvSpPr>
        <p:spPr/>
        <p:txBody>
          <a:bodyPr/>
          <a:lstStyle/>
          <a:p>
            <a:fld id="{D23CCD93-6788-4872-901B-110BBEF64063}" type="datetimeFigureOut">
              <a:rPr lang="sv-SE" smtClean="0"/>
              <a:t>2017-10-22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C6B68A1-5032-4EFB-8310-C3E159CD0C5E}" type="slidenum">
              <a:rPr lang="sv-SE" smtClean="0"/>
              <a:t>‹#›</a:t>
            </a:fld>
            <a:endParaRPr lang="sv-SE"/>
          </a:p>
        </p:txBody>
      </p:sp>
    </p:spTree>
    <p:extLst>
      <p:ext uri="{BB962C8B-B14F-4D97-AF65-F5344CB8AC3E}">
        <p14:creationId xmlns:p14="http://schemas.microsoft.com/office/powerpoint/2010/main" val="392955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5B270439-5744-4775-8BA6-23D4EEFCBAEF}" type="datetimeFigureOut">
              <a:rPr lang="sv-SE" smtClean="0"/>
              <a:t>2017-10-22</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AE6C3605-13F9-48FC-819B-27DD045F8E38}" type="slidenum">
              <a:rPr lang="sv-SE" smtClean="0"/>
              <a:t>‹#›</a:t>
            </a:fld>
            <a:endParaRPr lang="sv-SE"/>
          </a:p>
        </p:txBody>
      </p:sp>
      <p:sp>
        <p:nvSpPr>
          <p:cNvPr id="7" name="Rubrik 1"/>
          <p:cNvSpPr>
            <a:spLocks noGrp="1"/>
          </p:cNvSpPr>
          <p:nvPr>
            <p:ph type="title"/>
          </p:nvPr>
        </p:nvSpPr>
        <p:spPr>
          <a:xfrm>
            <a:off x="838200" y="365125"/>
            <a:ext cx="10515600" cy="1325563"/>
          </a:xfrm>
          <a:prstGeom prst="rect">
            <a:avLst/>
          </a:prstGeom>
        </p:spPr>
        <p:txBody>
          <a:bodyPr/>
          <a:lstStyle>
            <a:lvl1pPr>
              <a:defRPr>
                <a:solidFill>
                  <a:schemeClr val="bg1"/>
                </a:solidFill>
                <a:latin typeface="Segoe UI Light" panose="020B0502040204020203" pitchFamily="34" charset="0"/>
              </a:defRPr>
            </a:lvl1pPr>
          </a:lstStyle>
          <a:p>
            <a:r>
              <a:rPr lang="sv-SE" dirty="0"/>
              <a:t>Klicka här för att ändra format</a:t>
            </a:r>
          </a:p>
        </p:txBody>
      </p:sp>
      <p:sp>
        <p:nvSpPr>
          <p:cNvPr id="8" name="Platshållare för innehåll 2"/>
          <p:cNvSpPr>
            <a:spLocks noGrp="1"/>
          </p:cNvSpPr>
          <p:nvPr>
            <p:ph idx="1"/>
          </p:nvPr>
        </p:nvSpPr>
        <p:spPr>
          <a:xfrm>
            <a:off x="838200" y="1825625"/>
            <a:ext cx="10515600" cy="4351338"/>
          </a:xfrm>
          <a:prstGeom prst="rect">
            <a:avLst/>
          </a:prstGeom>
        </p:spPr>
        <p:txBody>
          <a:bodyPr/>
          <a:lstStyle>
            <a:lvl1pPr>
              <a:defRPr>
                <a:solidFill>
                  <a:schemeClr val="bg1"/>
                </a:solidFill>
                <a:latin typeface="Segoe UI Light" panose="020B0502040204020203" pitchFamily="34" charset="0"/>
              </a:defRPr>
            </a:lvl1pPr>
            <a:lvl2pPr>
              <a:defRPr>
                <a:solidFill>
                  <a:schemeClr val="bg1"/>
                </a:solidFill>
                <a:latin typeface="Segoe UI Light" panose="020B0502040204020203" pitchFamily="34" charset="0"/>
              </a:defRPr>
            </a:lvl2pPr>
            <a:lvl3pPr>
              <a:defRPr>
                <a:solidFill>
                  <a:schemeClr val="bg1"/>
                </a:solidFill>
                <a:latin typeface="Segoe UI Light" panose="020B0502040204020203" pitchFamily="34" charset="0"/>
              </a:defRPr>
            </a:lvl3pPr>
            <a:lvl4pPr>
              <a:defRPr>
                <a:solidFill>
                  <a:schemeClr val="bg1"/>
                </a:solidFill>
                <a:latin typeface="Segoe UI Light" panose="020B0502040204020203" pitchFamily="34" charset="0"/>
              </a:defRPr>
            </a:lvl4pPr>
            <a:lvl5pPr>
              <a:defRPr>
                <a:solidFill>
                  <a:schemeClr val="bg1"/>
                </a:solidFill>
                <a:latin typeface="Segoe UI Light" panose="020B0502040204020203" pitchFamily="34" charset="0"/>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686969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D23CCD93-6788-4872-901B-110BBEF64063}" type="datetimeFigureOut">
              <a:rPr lang="sv-SE" smtClean="0"/>
              <a:t>2017-10-22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C6B68A1-5032-4EFB-8310-C3E159CD0C5E}" type="slidenum">
              <a:rPr lang="sv-SE" smtClean="0"/>
              <a:t>‹#›</a:t>
            </a:fld>
            <a:endParaRPr lang="sv-SE"/>
          </a:p>
        </p:txBody>
      </p:sp>
    </p:spTree>
    <p:extLst>
      <p:ext uri="{BB962C8B-B14F-4D97-AF65-F5344CB8AC3E}">
        <p14:creationId xmlns:p14="http://schemas.microsoft.com/office/powerpoint/2010/main" val="12073525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D23CCD93-6788-4872-901B-110BBEF64063}" type="datetimeFigureOut">
              <a:rPr lang="sv-SE" smtClean="0"/>
              <a:t>2017-10-22</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C6B68A1-5032-4EFB-8310-C3E159CD0C5E}" type="slidenum">
              <a:rPr lang="sv-SE" smtClean="0"/>
              <a:t>‹#›</a:t>
            </a:fld>
            <a:endParaRPr lang="sv-SE"/>
          </a:p>
        </p:txBody>
      </p:sp>
    </p:spTree>
    <p:extLst>
      <p:ext uri="{BB962C8B-B14F-4D97-AF65-F5344CB8AC3E}">
        <p14:creationId xmlns:p14="http://schemas.microsoft.com/office/powerpoint/2010/main" val="39343529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D23CCD93-6788-4872-901B-110BBEF64063}" type="datetimeFigureOut">
              <a:rPr lang="sv-SE" smtClean="0"/>
              <a:t>2017-10-22</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C6B68A1-5032-4EFB-8310-C3E159CD0C5E}" type="slidenum">
              <a:rPr lang="sv-SE" smtClean="0"/>
              <a:t>‹#›</a:t>
            </a:fld>
            <a:endParaRPr lang="sv-SE"/>
          </a:p>
        </p:txBody>
      </p:sp>
    </p:spTree>
    <p:extLst>
      <p:ext uri="{BB962C8B-B14F-4D97-AF65-F5344CB8AC3E}">
        <p14:creationId xmlns:p14="http://schemas.microsoft.com/office/powerpoint/2010/main" val="2277059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D23CCD93-6788-4872-901B-110BBEF64063}" type="datetimeFigureOut">
              <a:rPr lang="sv-SE" smtClean="0"/>
              <a:t>2017-10-22</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C6B68A1-5032-4EFB-8310-C3E159CD0C5E}" type="slidenum">
              <a:rPr lang="sv-SE" smtClean="0"/>
              <a:t>‹#›</a:t>
            </a:fld>
            <a:endParaRPr lang="sv-SE"/>
          </a:p>
        </p:txBody>
      </p:sp>
    </p:spTree>
    <p:extLst>
      <p:ext uri="{BB962C8B-B14F-4D97-AF65-F5344CB8AC3E}">
        <p14:creationId xmlns:p14="http://schemas.microsoft.com/office/powerpoint/2010/main" val="42049821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D23CCD93-6788-4872-901B-110BBEF64063}" type="datetimeFigureOut">
              <a:rPr lang="sv-SE" smtClean="0"/>
              <a:t>2017-10-22</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C6B68A1-5032-4EFB-8310-C3E159CD0C5E}" type="slidenum">
              <a:rPr lang="sv-SE" smtClean="0"/>
              <a:t>‹#›</a:t>
            </a:fld>
            <a:endParaRPr lang="sv-SE"/>
          </a:p>
        </p:txBody>
      </p:sp>
    </p:spTree>
    <p:extLst>
      <p:ext uri="{BB962C8B-B14F-4D97-AF65-F5344CB8AC3E}">
        <p14:creationId xmlns:p14="http://schemas.microsoft.com/office/powerpoint/2010/main" val="31262306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a:t>Klicka här för att ändra format</a:t>
            </a:r>
          </a:p>
        </p:txBody>
      </p:sp>
      <p:sp>
        <p:nvSpPr>
          <p:cNvPr id="3" name="Platshållare för innehåll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p:cNvSpPr>
            <a:spLocks noGrp="1"/>
          </p:cNvSpPr>
          <p:nvPr>
            <p:ph type="dt" sz="half" idx="10"/>
          </p:nvPr>
        </p:nvSpPr>
        <p:spPr/>
        <p:txBody>
          <a:bodyPr/>
          <a:lstStyle/>
          <a:p>
            <a:fld id="{D23CCD93-6788-4872-901B-110BBEF64063}" type="datetimeFigureOut">
              <a:rPr lang="sv-SE" smtClean="0"/>
              <a:t>2017-10-22</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C6B68A1-5032-4EFB-8310-C3E159CD0C5E}" type="slidenum">
              <a:rPr lang="sv-SE" smtClean="0"/>
              <a:t>‹#›</a:t>
            </a:fld>
            <a:endParaRPr lang="sv-SE"/>
          </a:p>
        </p:txBody>
      </p:sp>
    </p:spTree>
    <p:extLst>
      <p:ext uri="{BB962C8B-B14F-4D97-AF65-F5344CB8AC3E}">
        <p14:creationId xmlns:p14="http://schemas.microsoft.com/office/powerpoint/2010/main" val="2780527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a:t>Klicka här för att ändra format</a:t>
            </a:r>
          </a:p>
        </p:txBody>
      </p:sp>
      <p:sp>
        <p:nvSpPr>
          <p:cNvPr id="3" name="Platshållare för bild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p:cNvSpPr>
            <a:spLocks noGrp="1"/>
          </p:cNvSpPr>
          <p:nvPr>
            <p:ph type="dt" sz="half" idx="10"/>
          </p:nvPr>
        </p:nvSpPr>
        <p:spPr/>
        <p:txBody>
          <a:bodyPr/>
          <a:lstStyle/>
          <a:p>
            <a:fld id="{D23CCD93-6788-4872-901B-110BBEF64063}" type="datetimeFigureOut">
              <a:rPr lang="sv-SE" smtClean="0"/>
              <a:t>2017-10-22</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C6B68A1-5032-4EFB-8310-C3E159CD0C5E}" type="slidenum">
              <a:rPr lang="sv-SE" smtClean="0"/>
              <a:t>‹#›</a:t>
            </a:fld>
            <a:endParaRPr lang="sv-SE"/>
          </a:p>
        </p:txBody>
      </p:sp>
    </p:spTree>
    <p:extLst>
      <p:ext uri="{BB962C8B-B14F-4D97-AF65-F5344CB8AC3E}">
        <p14:creationId xmlns:p14="http://schemas.microsoft.com/office/powerpoint/2010/main" val="1510821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2017-10-22</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5953055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2017-10-22</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3671307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2017-10-22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3923839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2017-10-22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6351361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p:cNvSpPr>
            <a:spLocks noGrp="1"/>
          </p:cNvSpPr>
          <p:nvPr>
            <p:ph type="dt" sz="half" idx="10"/>
          </p:nvPr>
        </p:nvSpPr>
        <p:spPr/>
        <p:txBody>
          <a:bodyPr/>
          <a:lstStyle/>
          <a:p>
            <a:fld id="{FBD22349-5E18-4989-94A1-75AC9DB5DB2C}" type="datetimeFigureOut">
              <a:rPr lang="sv-SE" smtClean="0"/>
              <a:t>2017-10-22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31818642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2017-10-22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32924068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BD22349-5E18-4989-94A1-75AC9DB5DB2C}" type="datetimeFigureOut">
              <a:rPr lang="sv-SE" smtClean="0"/>
              <a:t>2017-10-22</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42658581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BD22349-5E18-4989-94A1-75AC9DB5DB2C}" type="datetimeFigureOut">
              <a:rPr lang="sv-SE" smtClean="0"/>
              <a:t>2017-10-22</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22519493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BD22349-5E18-4989-94A1-75AC9DB5DB2C}" type="datetimeFigureOut">
              <a:rPr lang="sv-SE" smtClean="0"/>
              <a:t>2017-10-22</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8183106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BD22349-5E18-4989-94A1-75AC9DB5DB2C}" type="datetimeFigureOut">
              <a:rPr lang="sv-SE" smtClean="0"/>
              <a:t>2017-10-22</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27370171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a:t>Klicka här för att ändra format</a:t>
            </a:r>
          </a:p>
        </p:txBody>
      </p:sp>
      <p:sp>
        <p:nvSpPr>
          <p:cNvPr id="3" name="Platshållare för innehåll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p:cNvSpPr>
            <a:spLocks noGrp="1"/>
          </p:cNvSpPr>
          <p:nvPr>
            <p:ph type="dt" sz="half" idx="10"/>
          </p:nvPr>
        </p:nvSpPr>
        <p:spPr/>
        <p:txBody>
          <a:bodyPr/>
          <a:lstStyle/>
          <a:p>
            <a:fld id="{FBD22349-5E18-4989-94A1-75AC9DB5DB2C}" type="datetimeFigureOut">
              <a:rPr lang="sv-SE" smtClean="0"/>
              <a:t>2017-10-22</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9546072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a:t>Klicka här för att ändra format</a:t>
            </a:r>
          </a:p>
        </p:txBody>
      </p:sp>
      <p:sp>
        <p:nvSpPr>
          <p:cNvPr id="3" name="Platshållare för bild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p:cNvSpPr>
            <a:spLocks noGrp="1"/>
          </p:cNvSpPr>
          <p:nvPr>
            <p:ph type="dt" sz="half" idx="10"/>
          </p:nvPr>
        </p:nvSpPr>
        <p:spPr/>
        <p:txBody>
          <a:bodyPr/>
          <a:lstStyle/>
          <a:p>
            <a:fld id="{FBD22349-5E18-4989-94A1-75AC9DB5DB2C}" type="datetimeFigureOut">
              <a:rPr lang="sv-SE" smtClean="0"/>
              <a:t>2017-10-22</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6109610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4033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850131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2017-10-22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8236482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60262285"/>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31521417"/>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254433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952763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4579270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437849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135958510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007275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95782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70367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2017-10-22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171998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435477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68423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24568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07812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64781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265634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54676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547366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86391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4742202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2017-10-22</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956999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9361624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9087952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7527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3805340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268753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5175466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1692714540"/>
      </p:ext>
    </p:extLst>
  </p:cSld>
  <p:clrMapOvr>
    <a:masterClrMapping/>
  </p:clrMapOvr>
  <p:transition>
    <p:fade/>
  </p:transition>
  <p:hf sldNum="0" hdr="0" dt="0"/>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516310773"/>
      </p:ext>
    </p:extLst>
  </p:cSld>
  <p:clrMapOvr>
    <a:masterClrMapping/>
  </p:clrMapOvr>
  <p:transition>
    <p:fade/>
  </p:transition>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2017-10-22</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063438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2017-10-22</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38005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2017-10-22</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1229422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5.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theme" Target="../theme/theme6.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10" Type="http://schemas.openxmlformats.org/officeDocument/2006/relationships/theme" Target="../theme/theme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image" Target="../media/image5.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theme" Target="../theme/theme9.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F9B447-A738-4A3A-928D-267B6335793D}" type="datetimeFigureOut">
              <a:rPr lang="sv-SE" smtClean="0"/>
              <a:t>2017-10-22</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F1EBE4-0630-4CB5-BC98-D113D05A2FAD}" type="slidenum">
              <a:rPr lang="sv-SE" smtClean="0"/>
              <a:t>‹#›</a:t>
            </a:fld>
            <a:endParaRPr lang="sv-SE"/>
          </a:p>
        </p:txBody>
      </p:sp>
      <p:pic>
        <p:nvPicPr>
          <p:cNvPr id="7" name="Bildobjekt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4093247666"/>
      </p:ext>
    </p:extLst>
  </p:cSld>
  <p:clrMap bg1="lt1" tx1="dk1" bg2="lt2" tx2="dk2" accent1="accent1" accent2="accent2" accent3="accent3" accent4="accent4" accent5="accent5" accent6="accent6" hlink="hlink" folHlink="folHlink"/>
  <p:sldLayoutIdLst>
    <p:sldLayoutId id="2147483671" r:id="rId1"/>
    <p:sldLayoutId id="214748370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2017-10-22</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82780406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9E49"/>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2017-10-22</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
        <p:nvSpPr>
          <p:cNvPr id="7" name="Title 2"/>
          <p:cNvSpPr txBox="1">
            <a:spLocks/>
          </p:cNvSpPr>
          <p:nvPr userDrawn="1"/>
        </p:nvSpPr>
        <p:spPr>
          <a:xfrm>
            <a:off x="385851" y="3089508"/>
            <a:ext cx="11887200"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4800" dirty="0" err="1">
                <a:latin typeface="Segoe UI Light" panose="020B0502040204020203" pitchFamily="34" charset="0"/>
              </a:rPr>
              <a:t>Glöm</a:t>
            </a:r>
            <a:r>
              <a:rPr lang="en-US" sz="4800" dirty="0">
                <a:latin typeface="Segoe UI Light" panose="020B0502040204020203" pitchFamily="34" charset="0"/>
              </a:rPr>
              <a:t> </a:t>
            </a:r>
            <a:r>
              <a:rPr lang="en-US" sz="4800" dirty="0" err="1">
                <a:latin typeface="Segoe UI Light" panose="020B0502040204020203" pitchFamily="34" charset="0"/>
              </a:rPr>
              <a:t>inte</a:t>
            </a:r>
            <a:r>
              <a:rPr lang="en-US" sz="4800" dirty="0">
                <a:latin typeface="Segoe UI Light" panose="020B0502040204020203" pitchFamily="34" charset="0"/>
              </a:rPr>
              <a:t> </a:t>
            </a:r>
            <a:r>
              <a:rPr lang="en-US" sz="4800" dirty="0" err="1">
                <a:latin typeface="Segoe UI Light" panose="020B0502040204020203" pitchFamily="34" charset="0"/>
              </a:rPr>
              <a:t>att</a:t>
            </a:r>
            <a:r>
              <a:rPr lang="en-US" sz="4800" dirty="0">
                <a:latin typeface="Segoe UI Light" panose="020B0502040204020203" pitchFamily="34" charset="0"/>
              </a:rPr>
              <a:t> </a:t>
            </a:r>
            <a:r>
              <a:rPr lang="en-US" sz="4800" dirty="0" err="1">
                <a:latin typeface="Segoe UI Light" panose="020B0502040204020203" pitchFamily="34" charset="0"/>
              </a:rPr>
              <a:t>utvärdera</a:t>
            </a:r>
            <a:r>
              <a:rPr lang="en-US" sz="4800" dirty="0">
                <a:latin typeface="Segoe UI Light" panose="020B0502040204020203" pitchFamily="34" charset="0"/>
              </a:rPr>
              <a:t> </a:t>
            </a:r>
            <a:r>
              <a:rPr lang="en-US" sz="4800" dirty="0" err="1">
                <a:latin typeface="Segoe UI Light" panose="020B0502040204020203" pitchFamily="34" charset="0"/>
              </a:rPr>
              <a:t>sessionen</a:t>
            </a:r>
            <a:r>
              <a:rPr lang="en-US" sz="4800" dirty="0">
                <a:latin typeface="Segoe UI Light" panose="020B0502040204020203" pitchFamily="34" charset="0"/>
              </a:rPr>
              <a:t> </a:t>
            </a:r>
            <a:r>
              <a:rPr lang="en-US" sz="4800" dirty="0" err="1">
                <a:latin typeface="Segoe UI Light" panose="020B0502040204020203" pitchFamily="34" charset="0"/>
              </a:rPr>
              <a:t>direkt</a:t>
            </a:r>
            <a:r>
              <a:rPr lang="en-US" sz="4800" dirty="0">
                <a:latin typeface="Segoe UI Light" panose="020B0502040204020203" pitchFamily="34" charset="0"/>
              </a:rPr>
              <a:t> </a:t>
            </a:r>
            <a:r>
              <a:rPr lang="en-US" sz="4800" dirty="0" err="1">
                <a:latin typeface="Segoe UI Light" panose="020B0502040204020203" pitchFamily="34" charset="0"/>
              </a:rPr>
              <a:t>i</a:t>
            </a:r>
            <a:r>
              <a:rPr lang="en-US" sz="4800" dirty="0">
                <a:latin typeface="Segoe UI Light" panose="020B0502040204020203" pitchFamily="34" charset="0"/>
              </a:rPr>
              <a:t> Microsoft </a:t>
            </a:r>
            <a:r>
              <a:rPr lang="en-US" sz="4800" dirty="0" err="1">
                <a:latin typeface="Segoe UI Light" panose="020B0502040204020203" pitchFamily="34" charset="0"/>
              </a:rPr>
              <a:t>TechDays-appen</a:t>
            </a:r>
            <a:r>
              <a:rPr lang="en-US" sz="4800" dirty="0">
                <a:latin typeface="Segoe UI Light" panose="020B0502040204020203" pitchFamily="34" charset="0"/>
              </a:rPr>
              <a:t>! </a:t>
            </a:r>
          </a:p>
        </p:txBody>
      </p:sp>
    </p:spTree>
    <p:extLst>
      <p:ext uri="{BB962C8B-B14F-4D97-AF65-F5344CB8AC3E}">
        <p14:creationId xmlns:p14="http://schemas.microsoft.com/office/powerpoint/2010/main" val="392191212"/>
      </p:ext>
    </p:extLst>
  </p:cSld>
  <p:clrMap bg1="lt1" tx1="dk1" bg2="lt2" tx2="dk2" accent1="accent1" accent2="accent2" accent3="accent3" accent4="accent4" accent5="accent5" accent6="accent6" hlink="hlink" folHlink="folHlink"/>
  <p:sldLayoutIdLst>
    <p:sldLayoutId id="2147483684" r:id="rId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pattFill prst="plaid">
          <a:fgClr>
            <a:srgbClr val="00B292"/>
          </a:fgClr>
          <a:bgClr>
            <a:srgbClr val="008272"/>
          </a:bgClr>
        </a:pattFill>
        <a:effectLst/>
      </p:bgPr>
    </p:bg>
    <p:spTree>
      <p:nvGrpSpPr>
        <p:cNvPr id="1" name=""/>
        <p:cNvGrpSpPr/>
        <p:nvPr/>
      </p:nvGrpSpPr>
      <p:grpSpPr>
        <a:xfrm>
          <a:off x="0" y="0"/>
          <a:ext cx="0" cy="0"/>
          <a:chOff x="0" y="0"/>
          <a:chExt cx="0" cy="0"/>
        </a:xfrm>
      </p:grpSpPr>
      <p:sp>
        <p:nvSpPr>
          <p:cNvPr id="8" name="Rektangel 7"/>
          <p:cNvSpPr/>
          <p:nvPr userDrawn="1"/>
        </p:nvSpPr>
        <p:spPr>
          <a:xfrm>
            <a:off x="0" y="0"/>
            <a:ext cx="12192000" cy="6858000"/>
          </a:xfrm>
          <a:prstGeom prst="rect">
            <a:avLst/>
          </a:prstGeom>
          <a:solidFill>
            <a:srgbClr val="009E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DD244-C03D-4AA3-A21E-63FFADFFBA1E}" type="datetimeFigureOut">
              <a:rPr lang="sv-SE" smtClean="0"/>
              <a:t>2017-10-22</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5990F-AAC3-4403-8AC6-EBD7ED8B6557}" type="slidenum">
              <a:rPr lang="sv-SE" smtClean="0"/>
              <a:t>‹#›</a:t>
            </a:fld>
            <a:endParaRPr lang="sv-SE"/>
          </a:p>
        </p:txBody>
      </p:sp>
    </p:spTree>
    <p:extLst>
      <p:ext uri="{BB962C8B-B14F-4D97-AF65-F5344CB8AC3E}">
        <p14:creationId xmlns:p14="http://schemas.microsoft.com/office/powerpoint/2010/main" val="2760459998"/>
      </p:ext>
    </p:extLst>
  </p:cSld>
  <p:clrMap bg1="lt1" tx1="dk1" bg2="lt2" tx2="dk2" accent1="accent1" accent2="accent2" accent3="accent3" accent4="accent4" accent5="accent5" accent6="accent6" hlink="hlink" folHlink="folHlink"/>
  <p:sldLayoutIdLst>
    <p:sldLayoutId id="214748373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Segoe Pro" panose="020B0502040504020203" pitchFamily="34" charset="0"/>
              </a:defRPr>
            </a:lvl1pPr>
          </a:lstStyle>
          <a:p>
            <a:fld id="{40E0407B-C5A1-49A4-8902-9BB79EF74842}" type="datetimeFigureOut">
              <a:rPr lang="sv-SE" smtClean="0"/>
              <a:pPr/>
              <a:t>2017-10-22</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Segoe Pro" panose="020B0502040504020203" pitchFamily="34" charset="0"/>
              </a:defRPr>
            </a:lvl1pPr>
          </a:lstStyle>
          <a:p>
            <a:fld id="{A2D937C7-61C1-46FB-8688-C750C5026D99}" type="slidenum">
              <a:rPr lang="sv-SE" smtClean="0"/>
              <a:pPr/>
              <a:t>‹#›</a:t>
            </a:fld>
            <a:endParaRPr lang="sv-SE" dirty="0"/>
          </a:p>
        </p:txBody>
      </p:sp>
    </p:spTree>
    <p:extLst>
      <p:ext uri="{BB962C8B-B14F-4D97-AF65-F5344CB8AC3E}">
        <p14:creationId xmlns:p14="http://schemas.microsoft.com/office/powerpoint/2010/main" val="34340606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8" r:id="rId4"/>
    <p:sldLayoutId id="2147483679" r:id="rId5"/>
    <p:sldLayoutId id="2147483680" r:id="rId6"/>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BCF2"/>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3CCD93-6788-4872-901B-110BBEF64063}" type="datetimeFigureOut">
              <a:rPr lang="sv-SE" smtClean="0"/>
              <a:t>2017-10-22</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6B68A1-5032-4EFB-8310-C3E159CD0C5E}" type="slidenum">
              <a:rPr lang="sv-SE" smtClean="0"/>
              <a:t>‹#›</a:t>
            </a:fld>
            <a:endParaRPr lang="sv-SE"/>
          </a:p>
        </p:txBody>
      </p:sp>
    </p:spTree>
    <p:extLst>
      <p:ext uri="{BB962C8B-B14F-4D97-AF65-F5344CB8AC3E}">
        <p14:creationId xmlns:p14="http://schemas.microsoft.com/office/powerpoint/2010/main" val="189585524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9" r:id="rId6"/>
    <p:sldLayoutId id="2147483728" r:id="rId7"/>
    <p:sldLayoutId id="2147483730" r:id="rId8"/>
    <p:sldLayoutId id="2147483731" r:id="rId9"/>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2017-10-22</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321072978"/>
      </p:ext>
    </p:extLst>
  </p:cSld>
  <p:clrMap bg1="lt1" tx1="dk1" bg2="lt2" tx2="dk2" accent1="accent1" accent2="accent2" accent3="accent3" accent4="accent4" accent5="accent5" accent6="accent6" hlink="hlink" folHlink="folHlink"/>
  <p:sldLayoutIdLst>
    <p:sldLayoutId id="2147483682" r:id="rId1"/>
    <p:sldLayoutId id="2147483732" r:id="rId2"/>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22349-5E18-4989-94A1-75AC9DB5DB2C}" type="datetimeFigureOut">
              <a:rPr lang="sv-SE" smtClean="0"/>
              <a:t>2017-10-22</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E174F7-330F-4C66-BFD9-72920310CF6E}" type="slidenum">
              <a:rPr lang="sv-SE" smtClean="0"/>
              <a:t>‹#›</a:t>
            </a:fld>
            <a:endParaRPr lang="sv-SE"/>
          </a:p>
        </p:txBody>
      </p:sp>
    </p:spTree>
    <p:extLst>
      <p:ext uri="{BB962C8B-B14F-4D97-AF65-F5344CB8AC3E}">
        <p14:creationId xmlns:p14="http://schemas.microsoft.com/office/powerpoint/2010/main" val="18164472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08102168"/>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xml"/><Relationship Id="rId16" Type="http://schemas.openxmlformats.org/officeDocument/2006/relationships/image" Target="../media/image26.png"/><Relationship Id="rId1" Type="http://schemas.openxmlformats.org/officeDocument/2006/relationships/slideLayout" Target="../slideLayouts/slideLayout4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8.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8.xml"/><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2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jpeg"/><Relationship Id="rId1" Type="http://schemas.openxmlformats.org/officeDocument/2006/relationships/slideLayout" Target="../slideLayouts/slideLayout28.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1.png"/><Relationship Id="rId1" Type="http://schemas.openxmlformats.org/officeDocument/2006/relationships/slideLayout" Target="../slideLayouts/slideLayout28.xml"/><Relationship Id="rId5" Type="http://schemas.openxmlformats.org/officeDocument/2006/relationships/image" Target="../media/image39.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577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45425AB6-8F09-4C0A-9992-FA35F8AAE8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212"/>
            <a:ext cx="12192000" cy="6851575"/>
          </a:xfrm>
          <a:prstGeom prst="rect">
            <a:avLst/>
          </a:prstGeom>
        </p:spPr>
      </p:pic>
      <p:sp>
        <p:nvSpPr>
          <p:cNvPr id="6" name="Rectangle 5">
            <a:extLst>
              <a:ext uri="{FF2B5EF4-FFF2-40B4-BE49-F238E27FC236}">
                <a16:creationId xmlns:a16="http://schemas.microsoft.com/office/drawing/2014/main" id="{FCF626DE-DA80-4EB3-A505-3472CC65FFBC}"/>
              </a:ext>
            </a:extLst>
          </p:cNvPr>
          <p:cNvSpPr/>
          <p:nvPr/>
        </p:nvSpPr>
        <p:spPr>
          <a:xfrm>
            <a:off x="7396162" y="3741738"/>
            <a:ext cx="109537" cy="233362"/>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ctangle 6">
            <a:extLst>
              <a:ext uri="{FF2B5EF4-FFF2-40B4-BE49-F238E27FC236}">
                <a16:creationId xmlns:a16="http://schemas.microsoft.com/office/drawing/2014/main" id="{A696772E-18B4-4F0B-A251-636CFE9C90FE}"/>
              </a:ext>
            </a:extLst>
          </p:cNvPr>
          <p:cNvSpPr/>
          <p:nvPr/>
        </p:nvSpPr>
        <p:spPr>
          <a:xfrm>
            <a:off x="7543799" y="3670300"/>
            <a:ext cx="109535"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a:extLst>
              <a:ext uri="{FF2B5EF4-FFF2-40B4-BE49-F238E27FC236}">
                <a16:creationId xmlns:a16="http://schemas.microsoft.com/office/drawing/2014/main" id="{B6F9951A-0F40-4291-95A1-F65FBA714B44}"/>
              </a:ext>
            </a:extLst>
          </p:cNvPr>
          <p:cNvSpPr/>
          <p:nvPr/>
        </p:nvSpPr>
        <p:spPr>
          <a:xfrm>
            <a:off x="7691436" y="3603625"/>
            <a:ext cx="109537"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a:extLst>
              <a:ext uri="{FF2B5EF4-FFF2-40B4-BE49-F238E27FC236}">
                <a16:creationId xmlns:a16="http://schemas.microsoft.com/office/drawing/2014/main" id="{6EDE332D-81FB-4A4B-B7CB-CA47CADBA326}"/>
              </a:ext>
            </a:extLst>
          </p:cNvPr>
          <p:cNvSpPr/>
          <p:nvPr/>
        </p:nvSpPr>
        <p:spPr>
          <a:xfrm>
            <a:off x="7839076" y="3517901"/>
            <a:ext cx="104776" cy="4572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a:extLst>
              <a:ext uri="{FF2B5EF4-FFF2-40B4-BE49-F238E27FC236}">
                <a16:creationId xmlns:a16="http://schemas.microsoft.com/office/drawing/2014/main" id="{37A4F8DC-3B1D-405B-8005-B252EC7A5802}"/>
              </a:ext>
            </a:extLst>
          </p:cNvPr>
          <p:cNvSpPr/>
          <p:nvPr/>
        </p:nvSpPr>
        <p:spPr>
          <a:xfrm>
            <a:off x="7986713" y="3517901"/>
            <a:ext cx="104776" cy="4572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ctangle 10">
            <a:extLst>
              <a:ext uri="{FF2B5EF4-FFF2-40B4-BE49-F238E27FC236}">
                <a16:creationId xmlns:a16="http://schemas.microsoft.com/office/drawing/2014/main" id="{D666E62F-17B4-451F-B0E1-2B0DC25D3F34}"/>
              </a:ext>
            </a:extLst>
          </p:cNvPr>
          <p:cNvSpPr/>
          <p:nvPr/>
        </p:nvSpPr>
        <p:spPr>
          <a:xfrm>
            <a:off x="8134350" y="3241675"/>
            <a:ext cx="119046" cy="7334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ctangle 11">
            <a:extLst>
              <a:ext uri="{FF2B5EF4-FFF2-40B4-BE49-F238E27FC236}">
                <a16:creationId xmlns:a16="http://schemas.microsoft.com/office/drawing/2014/main" id="{C44AFE0E-8BA3-4539-8720-C922418BECE2}"/>
              </a:ext>
            </a:extLst>
          </p:cNvPr>
          <p:cNvSpPr/>
          <p:nvPr/>
        </p:nvSpPr>
        <p:spPr>
          <a:xfrm>
            <a:off x="8296272" y="2898775"/>
            <a:ext cx="104761" cy="10763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a:extLst>
              <a:ext uri="{FF2B5EF4-FFF2-40B4-BE49-F238E27FC236}">
                <a16:creationId xmlns:a16="http://schemas.microsoft.com/office/drawing/2014/main" id="{E3DC8DB2-C4DD-4E0E-8A45-7FF4177ECC65}"/>
              </a:ext>
            </a:extLst>
          </p:cNvPr>
          <p:cNvSpPr/>
          <p:nvPr/>
        </p:nvSpPr>
        <p:spPr>
          <a:xfrm>
            <a:off x="8443895" y="2212975"/>
            <a:ext cx="104789" cy="1762125"/>
          </a:xfrm>
          <a:prstGeom prst="rect">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13">
            <a:extLst>
              <a:ext uri="{FF2B5EF4-FFF2-40B4-BE49-F238E27FC236}">
                <a16:creationId xmlns:a16="http://schemas.microsoft.com/office/drawing/2014/main" id="{59C6C85F-72FB-405E-9441-30EBB8970D1A}"/>
              </a:ext>
            </a:extLst>
          </p:cNvPr>
          <p:cNvSpPr/>
          <p:nvPr/>
        </p:nvSpPr>
        <p:spPr>
          <a:xfrm>
            <a:off x="8591532" y="2212975"/>
            <a:ext cx="104789" cy="1762125"/>
          </a:xfrm>
          <a:prstGeom prst="rect">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14">
            <a:extLst>
              <a:ext uri="{FF2B5EF4-FFF2-40B4-BE49-F238E27FC236}">
                <a16:creationId xmlns:a16="http://schemas.microsoft.com/office/drawing/2014/main" id="{8CF3AADA-0E9A-4350-98F8-9D6AB50A094D}"/>
              </a:ext>
            </a:extLst>
          </p:cNvPr>
          <p:cNvSpPr/>
          <p:nvPr/>
        </p:nvSpPr>
        <p:spPr>
          <a:xfrm>
            <a:off x="8739183" y="2898775"/>
            <a:ext cx="104775" cy="10763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a:extLst>
              <a:ext uri="{FF2B5EF4-FFF2-40B4-BE49-F238E27FC236}">
                <a16:creationId xmlns:a16="http://schemas.microsoft.com/office/drawing/2014/main" id="{9BC37156-8F3C-4698-BB2F-2EE3B1EED3D1}"/>
              </a:ext>
            </a:extLst>
          </p:cNvPr>
          <p:cNvSpPr/>
          <p:nvPr/>
        </p:nvSpPr>
        <p:spPr>
          <a:xfrm>
            <a:off x="8886820" y="3241675"/>
            <a:ext cx="104775" cy="7334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16">
            <a:extLst>
              <a:ext uri="{FF2B5EF4-FFF2-40B4-BE49-F238E27FC236}">
                <a16:creationId xmlns:a16="http://schemas.microsoft.com/office/drawing/2014/main" id="{E5CFB30E-F870-45F4-8CEE-DFD7D784FE5E}"/>
              </a:ext>
            </a:extLst>
          </p:cNvPr>
          <p:cNvSpPr/>
          <p:nvPr/>
        </p:nvSpPr>
        <p:spPr>
          <a:xfrm>
            <a:off x="9034457" y="3241675"/>
            <a:ext cx="104775" cy="7334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ctangle 17">
            <a:extLst>
              <a:ext uri="{FF2B5EF4-FFF2-40B4-BE49-F238E27FC236}">
                <a16:creationId xmlns:a16="http://schemas.microsoft.com/office/drawing/2014/main" id="{82D5DB14-BB10-4A33-A3F6-709BDE677E52}"/>
              </a:ext>
            </a:extLst>
          </p:cNvPr>
          <p:cNvSpPr/>
          <p:nvPr/>
        </p:nvSpPr>
        <p:spPr>
          <a:xfrm>
            <a:off x="9182080" y="3603625"/>
            <a:ext cx="104789"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ctangle 18">
            <a:extLst>
              <a:ext uri="{FF2B5EF4-FFF2-40B4-BE49-F238E27FC236}">
                <a16:creationId xmlns:a16="http://schemas.microsoft.com/office/drawing/2014/main" id="{572218C8-7438-43C7-8F03-65D0DEA9BD04}"/>
              </a:ext>
            </a:extLst>
          </p:cNvPr>
          <p:cNvSpPr/>
          <p:nvPr/>
        </p:nvSpPr>
        <p:spPr>
          <a:xfrm>
            <a:off x="9329717" y="3603625"/>
            <a:ext cx="104789"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ctangle 19">
            <a:extLst>
              <a:ext uri="{FF2B5EF4-FFF2-40B4-BE49-F238E27FC236}">
                <a16:creationId xmlns:a16="http://schemas.microsoft.com/office/drawing/2014/main" id="{4A480F37-B636-4032-90D9-CCCAF682B0DC}"/>
              </a:ext>
            </a:extLst>
          </p:cNvPr>
          <p:cNvSpPr/>
          <p:nvPr/>
        </p:nvSpPr>
        <p:spPr>
          <a:xfrm>
            <a:off x="9477354"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a:extLst>
              <a:ext uri="{FF2B5EF4-FFF2-40B4-BE49-F238E27FC236}">
                <a16:creationId xmlns:a16="http://schemas.microsoft.com/office/drawing/2014/main" id="{C6A1D38F-8FE6-4CBE-BFDF-036FDC8E793D}"/>
              </a:ext>
            </a:extLst>
          </p:cNvPr>
          <p:cNvSpPr/>
          <p:nvPr/>
        </p:nvSpPr>
        <p:spPr>
          <a:xfrm>
            <a:off x="9624991"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ctangle 21">
            <a:extLst>
              <a:ext uri="{FF2B5EF4-FFF2-40B4-BE49-F238E27FC236}">
                <a16:creationId xmlns:a16="http://schemas.microsoft.com/office/drawing/2014/main" id="{13508A41-FA81-40B8-BA74-3284A638856E}"/>
              </a:ext>
            </a:extLst>
          </p:cNvPr>
          <p:cNvSpPr/>
          <p:nvPr/>
        </p:nvSpPr>
        <p:spPr>
          <a:xfrm>
            <a:off x="9772628"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ctangle 22">
            <a:extLst>
              <a:ext uri="{FF2B5EF4-FFF2-40B4-BE49-F238E27FC236}">
                <a16:creationId xmlns:a16="http://schemas.microsoft.com/office/drawing/2014/main" id="{D7D794B9-ACAC-4308-A3DD-66C87DCBD66C}"/>
              </a:ext>
            </a:extLst>
          </p:cNvPr>
          <p:cNvSpPr/>
          <p:nvPr/>
        </p:nvSpPr>
        <p:spPr>
          <a:xfrm>
            <a:off x="9920265"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23">
            <a:extLst>
              <a:ext uri="{FF2B5EF4-FFF2-40B4-BE49-F238E27FC236}">
                <a16:creationId xmlns:a16="http://schemas.microsoft.com/office/drawing/2014/main" id="{40BA3225-91F4-48B5-ACF2-57EF413B6C30}"/>
              </a:ext>
            </a:extLst>
          </p:cNvPr>
          <p:cNvSpPr/>
          <p:nvPr/>
        </p:nvSpPr>
        <p:spPr>
          <a:xfrm>
            <a:off x="10067902"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ctangle 24">
            <a:extLst>
              <a:ext uri="{FF2B5EF4-FFF2-40B4-BE49-F238E27FC236}">
                <a16:creationId xmlns:a16="http://schemas.microsoft.com/office/drawing/2014/main" id="{BB156D9C-BEEB-44F3-B283-F138EA937C95}"/>
              </a:ext>
            </a:extLst>
          </p:cNvPr>
          <p:cNvSpPr/>
          <p:nvPr/>
        </p:nvSpPr>
        <p:spPr>
          <a:xfrm>
            <a:off x="10215539" y="3603625"/>
            <a:ext cx="104789"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ctangle 25">
            <a:extLst>
              <a:ext uri="{FF2B5EF4-FFF2-40B4-BE49-F238E27FC236}">
                <a16:creationId xmlns:a16="http://schemas.microsoft.com/office/drawing/2014/main" id="{B3058480-00B1-4DD7-A09E-6ECA953348AA}"/>
              </a:ext>
            </a:extLst>
          </p:cNvPr>
          <p:cNvSpPr/>
          <p:nvPr/>
        </p:nvSpPr>
        <p:spPr>
          <a:xfrm>
            <a:off x="10363162" y="3603625"/>
            <a:ext cx="104803"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ctangle 26">
            <a:extLst>
              <a:ext uri="{FF2B5EF4-FFF2-40B4-BE49-F238E27FC236}">
                <a16:creationId xmlns:a16="http://schemas.microsoft.com/office/drawing/2014/main" id="{3685CCAD-931E-480B-9560-BB9DA1BB9237}"/>
              </a:ext>
            </a:extLst>
          </p:cNvPr>
          <p:cNvSpPr/>
          <p:nvPr/>
        </p:nvSpPr>
        <p:spPr>
          <a:xfrm>
            <a:off x="10510827" y="3241675"/>
            <a:ext cx="104775" cy="7334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ctangle 27">
            <a:extLst>
              <a:ext uri="{FF2B5EF4-FFF2-40B4-BE49-F238E27FC236}">
                <a16:creationId xmlns:a16="http://schemas.microsoft.com/office/drawing/2014/main" id="{39D0AEF6-8B90-48F9-8502-46A01B463853}"/>
              </a:ext>
            </a:extLst>
          </p:cNvPr>
          <p:cNvSpPr/>
          <p:nvPr/>
        </p:nvSpPr>
        <p:spPr>
          <a:xfrm>
            <a:off x="10658436" y="2974975"/>
            <a:ext cx="104803" cy="10001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Rectangle 28">
            <a:extLst>
              <a:ext uri="{FF2B5EF4-FFF2-40B4-BE49-F238E27FC236}">
                <a16:creationId xmlns:a16="http://schemas.microsoft.com/office/drawing/2014/main" id="{D14C0206-D6F9-4DFE-937E-617672A11AF2}"/>
              </a:ext>
            </a:extLst>
          </p:cNvPr>
          <p:cNvSpPr/>
          <p:nvPr/>
        </p:nvSpPr>
        <p:spPr>
          <a:xfrm>
            <a:off x="10806073" y="2708275"/>
            <a:ext cx="104803" cy="1266825"/>
          </a:xfrm>
          <a:prstGeom prst="rect">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Rectangle 29">
            <a:extLst>
              <a:ext uri="{FF2B5EF4-FFF2-40B4-BE49-F238E27FC236}">
                <a16:creationId xmlns:a16="http://schemas.microsoft.com/office/drawing/2014/main" id="{1307FEAC-2EA6-4E7A-B341-5008DE91DB8F}"/>
              </a:ext>
            </a:extLst>
          </p:cNvPr>
          <p:cNvSpPr/>
          <p:nvPr/>
        </p:nvSpPr>
        <p:spPr>
          <a:xfrm>
            <a:off x="10953738" y="2403475"/>
            <a:ext cx="104775" cy="1571625"/>
          </a:xfrm>
          <a:prstGeom prst="rect">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ctangle 30">
            <a:extLst>
              <a:ext uri="{FF2B5EF4-FFF2-40B4-BE49-F238E27FC236}">
                <a16:creationId xmlns:a16="http://schemas.microsoft.com/office/drawing/2014/main" id="{FD0BDBF1-195E-426D-80D9-0597C6F77623}"/>
              </a:ext>
            </a:extLst>
          </p:cNvPr>
          <p:cNvSpPr/>
          <p:nvPr/>
        </p:nvSpPr>
        <p:spPr>
          <a:xfrm>
            <a:off x="11101361" y="2832100"/>
            <a:ext cx="104789" cy="1143001"/>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32" name="Rectangle 31">
            <a:extLst>
              <a:ext uri="{FF2B5EF4-FFF2-40B4-BE49-F238E27FC236}">
                <a16:creationId xmlns:a16="http://schemas.microsoft.com/office/drawing/2014/main" id="{93B51FEC-DB80-4C0C-B44C-2B89B563D0F3}"/>
              </a:ext>
            </a:extLst>
          </p:cNvPr>
          <p:cNvSpPr/>
          <p:nvPr/>
        </p:nvSpPr>
        <p:spPr>
          <a:xfrm>
            <a:off x="11248984" y="3070225"/>
            <a:ext cx="104803" cy="904876"/>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Rectangle 32">
            <a:extLst>
              <a:ext uri="{FF2B5EF4-FFF2-40B4-BE49-F238E27FC236}">
                <a16:creationId xmlns:a16="http://schemas.microsoft.com/office/drawing/2014/main" id="{FDD47CCD-25AF-472F-A5AB-CD57D239F394}"/>
              </a:ext>
            </a:extLst>
          </p:cNvPr>
          <p:cNvSpPr/>
          <p:nvPr/>
        </p:nvSpPr>
        <p:spPr>
          <a:xfrm>
            <a:off x="11396649" y="3241675"/>
            <a:ext cx="104775" cy="7334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Rectangle 33">
            <a:extLst>
              <a:ext uri="{FF2B5EF4-FFF2-40B4-BE49-F238E27FC236}">
                <a16:creationId xmlns:a16="http://schemas.microsoft.com/office/drawing/2014/main" id="{04173881-FD63-4272-A719-EA0D60BADA25}"/>
              </a:ext>
            </a:extLst>
          </p:cNvPr>
          <p:cNvSpPr/>
          <p:nvPr/>
        </p:nvSpPr>
        <p:spPr>
          <a:xfrm>
            <a:off x="11544258" y="3603625"/>
            <a:ext cx="104803"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Rectangle 34">
            <a:extLst>
              <a:ext uri="{FF2B5EF4-FFF2-40B4-BE49-F238E27FC236}">
                <a16:creationId xmlns:a16="http://schemas.microsoft.com/office/drawing/2014/main" id="{4176EA0A-0AFE-4AA1-BCE3-551FE8D05092}"/>
              </a:ext>
            </a:extLst>
          </p:cNvPr>
          <p:cNvSpPr/>
          <p:nvPr/>
        </p:nvSpPr>
        <p:spPr>
          <a:xfrm>
            <a:off x="11691895" y="3670300"/>
            <a:ext cx="100055"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9" name="Straight Connector 38">
            <a:extLst>
              <a:ext uri="{FF2B5EF4-FFF2-40B4-BE49-F238E27FC236}">
                <a16:creationId xmlns:a16="http://schemas.microsoft.com/office/drawing/2014/main" id="{73D13867-8B32-4A83-B5FF-B9170DA7745F}"/>
              </a:ext>
            </a:extLst>
          </p:cNvPr>
          <p:cNvCxnSpPr/>
          <p:nvPr/>
        </p:nvCxnSpPr>
        <p:spPr>
          <a:xfrm>
            <a:off x="7330440" y="3022600"/>
            <a:ext cx="4461510" cy="47625"/>
          </a:xfrm>
          <a:prstGeom prst="line">
            <a:avLst/>
          </a:prstGeom>
          <a:ln w="12700">
            <a:solidFill>
              <a:srgbClr val="0072C6">
                <a:alpha val="48000"/>
              </a:srgbClr>
            </a:solidFill>
            <a:prstDash val="sysDash"/>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1F0CC79-97AF-4524-B3E0-2283FFD0FC17}"/>
              </a:ext>
            </a:extLst>
          </p:cNvPr>
          <p:cNvSpPr txBox="1"/>
          <p:nvPr/>
        </p:nvSpPr>
        <p:spPr>
          <a:xfrm>
            <a:off x="559572" y="201582"/>
            <a:ext cx="11322050" cy="1015663"/>
          </a:xfrm>
          <a:prstGeom prst="rect">
            <a:avLst/>
          </a:prstGeom>
          <a:noFill/>
        </p:spPr>
        <p:txBody>
          <a:bodyPr wrap="square" rtlCol="0">
            <a:spAutoFit/>
          </a:bodyPr>
          <a:lstStyle/>
          <a:p>
            <a:pPr algn="r"/>
            <a:r>
              <a:rPr lang="en-US" sz="6000" dirty="0">
                <a:solidFill>
                  <a:schemeClr val="bg1"/>
                </a:solidFill>
                <a:latin typeface="Segoe UI Light" panose="020B0502040204020203" pitchFamily="34" charset="0"/>
                <a:cs typeface="Segoe UI Light" panose="020B0502040204020203" pitchFamily="34" charset="0"/>
              </a:rPr>
              <a:t>Vattenfall - Peak Shaving</a:t>
            </a:r>
            <a:endParaRPr lang="sv-SE" sz="6000" dirty="0">
              <a:solidFill>
                <a:schemeClr val="bg1"/>
              </a:solidFill>
              <a:latin typeface="Segoe UI Light" panose="020B0502040204020203" pitchFamily="34" charset="0"/>
              <a:cs typeface="Segoe UI Light" panose="020B0502040204020203" pitchFamily="34" charset="0"/>
            </a:endParaRPr>
          </a:p>
        </p:txBody>
      </p:sp>
      <p:grpSp>
        <p:nvGrpSpPr>
          <p:cNvPr id="72" name="Group 71">
            <a:extLst>
              <a:ext uri="{FF2B5EF4-FFF2-40B4-BE49-F238E27FC236}">
                <a16:creationId xmlns:a16="http://schemas.microsoft.com/office/drawing/2014/main" id="{2736602C-D7E7-473A-AE3F-F4816B17A9EF}"/>
              </a:ext>
            </a:extLst>
          </p:cNvPr>
          <p:cNvGrpSpPr/>
          <p:nvPr/>
        </p:nvGrpSpPr>
        <p:grpSpPr>
          <a:xfrm>
            <a:off x="7396162" y="3070225"/>
            <a:ext cx="4395788" cy="904876"/>
            <a:chOff x="7396162" y="3070225"/>
            <a:chExt cx="4395788" cy="904876"/>
          </a:xfrm>
        </p:grpSpPr>
        <p:sp>
          <p:nvSpPr>
            <p:cNvPr id="73" name="Rectangle 72">
              <a:extLst>
                <a:ext uri="{FF2B5EF4-FFF2-40B4-BE49-F238E27FC236}">
                  <a16:creationId xmlns:a16="http://schemas.microsoft.com/office/drawing/2014/main" id="{436D149F-317B-4DDB-9292-2872E0125FC5}"/>
                </a:ext>
              </a:extLst>
            </p:cNvPr>
            <p:cNvSpPr/>
            <p:nvPr/>
          </p:nvSpPr>
          <p:spPr>
            <a:xfrm>
              <a:off x="7396162" y="3517901"/>
              <a:ext cx="104761" cy="457199"/>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 name="Rectangle 73">
              <a:extLst>
                <a:ext uri="{FF2B5EF4-FFF2-40B4-BE49-F238E27FC236}">
                  <a16:creationId xmlns:a16="http://schemas.microsoft.com/office/drawing/2014/main" id="{E6E0213D-468C-444D-A68C-27C1AD274BF1}"/>
                </a:ext>
              </a:extLst>
            </p:cNvPr>
            <p:cNvSpPr/>
            <p:nvPr/>
          </p:nvSpPr>
          <p:spPr>
            <a:xfrm>
              <a:off x="7543800" y="3517901"/>
              <a:ext cx="90494" cy="457199"/>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5" name="Rectangle 74">
              <a:extLst>
                <a:ext uri="{FF2B5EF4-FFF2-40B4-BE49-F238E27FC236}">
                  <a16:creationId xmlns:a16="http://schemas.microsoft.com/office/drawing/2014/main" id="{44775E63-8B5D-42A0-B19A-48675FC3F1C7}"/>
                </a:ext>
              </a:extLst>
            </p:cNvPr>
            <p:cNvSpPr/>
            <p:nvPr/>
          </p:nvSpPr>
          <p:spPr>
            <a:xfrm>
              <a:off x="7691437" y="3517901"/>
              <a:ext cx="104764" cy="457199"/>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6" name="Rectangle 75">
              <a:extLst>
                <a:ext uri="{FF2B5EF4-FFF2-40B4-BE49-F238E27FC236}">
                  <a16:creationId xmlns:a16="http://schemas.microsoft.com/office/drawing/2014/main" id="{8E596B9C-09A9-4A19-99AE-9BB6AFD6638A}"/>
                </a:ext>
              </a:extLst>
            </p:cNvPr>
            <p:cNvSpPr/>
            <p:nvPr/>
          </p:nvSpPr>
          <p:spPr>
            <a:xfrm>
              <a:off x="7839076" y="3467100"/>
              <a:ext cx="104748" cy="508001"/>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77" name="Rectangle 76">
              <a:extLst>
                <a:ext uri="{FF2B5EF4-FFF2-40B4-BE49-F238E27FC236}">
                  <a16:creationId xmlns:a16="http://schemas.microsoft.com/office/drawing/2014/main" id="{E318A789-9D80-4DD9-88A8-8027E5073DA1}"/>
                </a:ext>
              </a:extLst>
            </p:cNvPr>
            <p:cNvSpPr/>
            <p:nvPr/>
          </p:nvSpPr>
          <p:spPr>
            <a:xfrm>
              <a:off x="7986713" y="3467100"/>
              <a:ext cx="119018" cy="508001"/>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78" name="Rectangle 77">
              <a:extLst>
                <a:ext uri="{FF2B5EF4-FFF2-40B4-BE49-F238E27FC236}">
                  <a16:creationId xmlns:a16="http://schemas.microsoft.com/office/drawing/2014/main" id="{959F5DF1-431D-4A08-B30D-50CEBD1E9237}"/>
                </a:ext>
              </a:extLst>
            </p:cNvPr>
            <p:cNvSpPr/>
            <p:nvPr/>
          </p:nvSpPr>
          <p:spPr>
            <a:xfrm>
              <a:off x="8148620" y="3384550"/>
              <a:ext cx="104775" cy="590550"/>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 name="Rectangle 78">
              <a:extLst>
                <a:ext uri="{FF2B5EF4-FFF2-40B4-BE49-F238E27FC236}">
                  <a16:creationId xmlns:a16="http://schemas.microsoft.com/office/drawing/2014/main" id="{FE5836AA-F39A-4609-8FD7-BA8C87560DBB}"/>
                </a:ext>
              </a:extLst>
            </p:cNvPr>
            <p:cNvSpPr/>
            <p:nvPr/>
          </p:nvSpPr>
          <p:spPr>
            <a:xfrm>
              <a:off x="8296230" y="3260725"/>
              <a:ext cx="104804" cy="71437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0" name="Rectangle 79">
              <a:extLst>
                <a:ext uri="{FF2B5EF4-FFF2-40B4-BE49-F238E27FC236}">
                  <a16:creationId xmlns:a16="http://schemas.microsoft.com/office/drawing/2014/main" id="{19BCC57C-5928-4ADE-84C3-AFC2EF5C7111}"/>
                </a:ext>
              </a:extLst>
            </p:cNvPr>
            <p:cNvSpPr/>
            <p:nvPr/>
          </p:nvSpPr>
          <p:spPr>
            <a:xfrm>
              <a:off x="8443895" y="3070225"/>
              <a:ext cx="104789" cy="90487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81" name="Rectangle 80">
              <a:extLst>
                <a:ext uri="{FF2B5EF4-FFF2-40B4-BE49-F238E27FC236}">
                  <a16:creationId xmlns:a16="http://schemas.microsoft.com/office/drawing/2014/main" id="{752507A2-E2CC-4A03-8C73-FBA5271F3D07}"/>
                </a:ext>
              </a:extLst>
            </p:cNvPr>
            <p:cNvSpPr/>
            <p:nvPr/>
          </p:nvSpPr>
          <p:spPr>
            <a:xfrm>
              <a:off x="8591532" y="3070225"/>
              <a:ext cx="104789" cy="90487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82" name="Rectangle 81">
              <a:extLst>
                <a:ext uri="{FF2B5EF4-FFF2-40B4-BE49-F238E27FC236}">
                  <a16:creationId xmlns:a16="http://schemas.microsoft.com/office/drawing/2014/main" id="{46401546-5F12-4A35-85D0-3AD6B9312EAC}"/>
                </a:ext>
              </a:extLst>
            </p:cNvPr>
            <p:cNvSpPr/>
            <p:nvPr/>
          </p:nvSpPr>
          <p:spPr>
            <a:xfrm>
              <a:off x="8739183" y="3168650"/>
              <a:ext cx="104775" cy="806450"/>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3" name="Rectangle 82">
              <a:extLst>
                <a:ext uri="{FF2B5EF4-FFF2-40B4-BE49-F238E27FC236}">
                  <a16:creationId xmlns:a16="http://schemas.microsoft.com/office/drawing/2014/main" id="{9AF93879-4F28-4888-AF6A-59952133E996}"/>
                </a:ext>
              </a:extLst>
            </p:cNvPr>
            <p:cNvSpPr/>
            <p:nvPr/>
          </p:nvSpPr>
          <p:spPr>
            <a:xfrm>
              <a:off x="8886820" y="3260725"/>
              <a:ext cx="104775" cy="71437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4" name="Rectangle 83">
              <a:extLst>
                <a:ext uri="{FF2B5EF4-FFF2-40B4-BE49-F238E27FC236}">
                  <a16:creationId xmlns:a16="http://schemas.microsoft.com/office/drawing/2014/main" id="{52E20C98-D59B-49FD-899F-CB0FFE610A3F}"/>
                </a:ext>
              </a:extLst>
            </p:cNvPr>
            <p:cNvSpPr/>
            <p:nvPr/>
          </p:nvSpPr>
          <p:spPr>
            <a:xfrm>
              <a:off x="9034457" y="3327400"/>
              <a:ext cx="104761" cy="647700"/>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Rectangle 84">
              <a:extLst>
                <a:ext uri="{FF2B5EF4-FFF2-40B4-BE49-F238E27FC236}">
                  <a16:creationId xmlns:a16="http://schemas.microsoft.com/office/drawing/2014/main" id="{31362891-6686-4DF4-A165-D318A102E9E3}"/>
                </a:ext>
              </a:extLst>
            </p:cNvPr>
            <p:cNvSpPr/>
            <p:nvPr/>
          </p:nvSpPr>
          <p:spPr>
            <a:xfrm>
              <a:off x="9182080" y="3603625"/>
              <a:ext cx="104789"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Rectangle 85">
              <a:extLst>
                <a:ext uri="{FF2B5EF4-FFF2-40B4-BE49-F238E27FC236}">
                  <a16:creationId xmlns:a16="http://schemas.microsoft.com/office/drawing/2014/main" id="{70335BC6-50EE-4667-9036-F734EEDC468C}"/>
                </a:ext>
              </a:extLst>
            </p:cNvPr>
            <p:cNvSpPr/>
            <p:nvPr/>
          </p:nvSpPr>
          <p:spPr>
            <a:xfrm>
              <a:off x="9329717" y="3603625"/>
              <a:ext cx="104789"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7" name="Rectangle 86">
              <a:extLst>
                <a:ext uri="{FF2B5EF4-FFF2-40B4-BE49-F238E27FC236}">
                  <a16:creationId xmlns:a16="http://schemas.microsoft.com/office/drawing/2014/main" id="{9C6A1362-777F-431C-91AC-8A908C34791B}"/>
                </a:ext>
              </a:extLst>
            </p:cNvPr>
            <p:cNvSpPr/>
            <p:nvPr/>
          </p:nvSpPr>
          <p:spPr>
            <a:xfrm>
              <a:off x="9477354"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8" name="Rectangle 87">
              <a:extLst>
                <a:ext uri="{FF2B5EF4-FFF2-40B4-BE49-F238E27FC236}">
                  <a16:creationId xmlns:a16="http://schemas.microsoft.com/office/drawing/2014/main" id="{0E0969E2-97AD-4642-8B26-54E216BF274F}"/>
                </a:ext>
              </a:extLst>
            </p:cNvPr>
            <p:cNvSpPr/>
            <p:nvPr/>
          </p:nvSpPr>
          <p:spPr>
            <a:xfrm>
              <a:off x="9624991"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9" name="Rectangle 88">
              <a:extLst>
                <a:ext uri="{FF2B5EF4-FFF2-40B4-BE49-F238E27FC236}">
                  <a16:creationId xmlns:a16="http://schemas.microsoft.com/office/drawing/2014/main" id="{C7DD4C5A-0F08-45FB-BF10-5A3E72887F73}"/>
                </a:ext>
              </a:extLst>
            </p:cNvPr>
            <p:cNvSpPr/>
            <p:nvPr/>
          </p:nvSpPr>
          <p:spPr>
            <a:xfrm>
              <a:off x="9772572" y="3603624"/>
              <a:ext cx="104831"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90" name="Rectangle 89">
              <a:extLst>
                <a:ext uri="{FF2B5EF4-FFF2-40B4-BE49-F238E27FC236}">
                  <a16:creationId xmlns:a16="http://schemas.microsoft.com/office/drawing/2014/main" id="{1BB37015-6113-41D3-AB41-A7C1785A2D25}"/>
                </a:ext>
              </a:extLst>
            </p:cNvPr>
            <p:cNvSpPr/>
            <p:nvPr/>
          </p:nvSpPr>
          <p:spPr>
            <a:xfrm>
              <a:off x="9920265" y="3467100"/>
              <a:ext cx="104775" cy="508000"/>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91" name="Rectangle 90">
              <a:extLst>
                <a:ext uri="{FF2B5EF4-FFF2-40B4-BE49-F238E27FC236}">
                  <a16:creationId xmlns:a16="http://schemas.microsoft.com/office/drawing/2014/main" id="{CCEA337C-0861-4FE0-A0B7-1B7B23FB7FA2}"/>
                </a:ext>
              </a:extLst>
            </p:cNvPr>
            <p:cNvSpPr/>
            <p:nvPr/>
          </p:nvSpPr>
          <p:spPr>
            <a:xfrm>
              <a:off x="10067902" y="3467100"/>
              <a:ext cx="104775" cy="508000"/>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92" name="Rectangle 91">
              <a:extLst>
                <a:ext uri="{FF2B5EF4-FFF2-40B4-BE49-F238E27FC236}">
                  <a16:creationId xmlns:a16="http://schemas.microsoft.com/office/drawing/2014/main" id="{577141B4-765B-418F-96F1-058AACAA86B7}"/>
                </a:ext>
              </a:extLst>
            </p:cNvPr>
            <p:cNvSpPr/>
            <p:nvPr/>
          </p:nvSpPr>
          <p:spPr>
            <a:xfrm>
              <a:off x="10215539" y="3467101"/>
              <a:ext cx="104789" cy="508000"/>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93" name="Rectangle 92">
              <a:extLst>
                <a:ext uri="{FF2B5EF4-FFF2-40B4-BE49-F238E27FC236}">
                  <a16:creationId xmlns:a16="http://schemas.microsoft.com/office/drawing/2014/main" id="{6963071D-2809-42AB-A65A-2DD5EF7AC5C5}"/>
                </a:ext>
              </a:extLst>
            </p:cNvPr>
            <p:cNvSpPr/>
            <p:nvPr/>
          </p:nvSpPr>
          <p:spPr>
            <a:xfrm>
              <a:off x="10363162" y="3467101"/>
              <a:ext cx="104803" cy="508000"/>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94" name="Rectangle 93">
              <a:extLst>
                <a:ext uri="{FF2B5EF4-FFF2-40B4-BE49-F238E27FC236}">
                  <a16:creationId xmlns:a16="http://schemas.microsoft.com/office/drawing/2014/main" id="{AC7025AD-9CCE-4C5E-B5A8-7CF437DA402C}"/>
                </a:ext>
              </a:extLst>
            </p:cNvPr>
            <p:cNvSpPr/>
            <p:nvPr/>
          </p:nvSpPr>
          <p:spPr>
            <a:xfrm>
              <a:off x="10510785" y="3384550"/>
              <a:ext cx="104817" cy="590550"/>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5" name="Rectangle 94">
              <a:extLst>
                <a:ext uri="{FF2B5EF4-FFF2-40B4-BE49-F238E27FC236}">
                  <a16:creationId xmlns:a16="http://schemas.microsoft.com/office/drawing/2014/main" id="{BC43013F-143C-42C5-B72F-959D82A9FCF2}"/>
                </a:ext>
              </a:extLst>
            </p:cNvPr>
            <p:cNvSpPr/>
            <p:nvPr/>
          </p:nvSpPr>
          <p:spPr>
            <a:xfrm>
              <a:off x="10658422" y="3327400"/>
              <a:ext cx="104817" cy="647700"/>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6" name="Rectangle 95">
              <a:extLst>
                <a:ext uri="{FF2B5EF4-FFF2-40B4-BE49-F238E27FC236}">
                  <a16:creationId xmlns:a16="http://schemas.microsoft.com/office/drawing/2014/main" id="{4A15FE10-84C7-40AD-A25C-257B2D593F5C}"/>
                </a:ext>
              </a:extLst>
            </p:cNvPr>
            <p:cNvSpPr/>
            <p:nvPr/>
          </p:nvSpPr>
          <p:spPr>
            <a:xfrm>
              <a:off x="10806059" y="3168650"/>
              <a:ext cx="104817" cy="806450"/>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97" name="Rectangle 96">
              <a:extLst>
                <a:ext uri="{FF2B5EF4-FFF2-40B4-BE49-F238E27FC236}">
                  <a16:creationId xmlns:a16="http://schemas.microsoft.com/office/drawing/2014/main" id="{9DCE5C5D-797C-48F7-BB08-C12AF7E4EB15}"/>
                </a:ext>
              </a:extLst>
            </p:cNvPr>
            <p:cNvSpPr/>
            <p:nvPr/>
          </p:nvSpPr>
          <p:spPr>
            <a:xfrm>
              <a:off x="10953682" y="3070225"/>
              <a:ext cx="104831" cy="90487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98" name="Rectangle 97">
              <a:extLst>
                <a:ext uri="{FF2B5EF4-FFF2-40B4-BE49-F238E27FC236}">
                  <a16:creationId xmlns:a16="http://schemas.microsoft.com/office/drawing/2014/main" id="{4E2287E3-3515-4C22-8812-06990BD9BB9C}"/>
                </a:ext>
              </a:extLst>
            </p:cNvPr>
            <p:cNvSpPr/>
            <p:nvPr/>
          </p:nvSpPr>
          <p:spPr>
            <a:xfrm>
              <a:off x="11101319" y="3070225"/>
              <a:ext cx="104831" cy="904876"/>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99" name="Rectangle 98">
              <a:extLst>
                <a:ext uri="{FF2B5EF4-FFF2-40B4-BE49-F238E27FC236}">
                  <a16:creationId xmlns:a16="http://schemas.microsoft.com/office/drawing/2014/main" id="{0DA68C73-152F-4CA4-B1FC-69FD9017F471}"/>
                </a:ext>
              </a:extLst>
            </p:cNvPr>
            <p:cNvSpPr/>
            <p:nvPr/>
          </p:nvSpPr>
          <p:spPr>
            <a:xfrm>
              <a:off x="11248984" y="3070225"/>
              <a:ext cx="104803" cy="904876"/>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0" name="Rectangle 99">
              <a:extLst>
                <a:ext uri="{FF2B5EF4-FFF2-40B4-BE49-F238E27FC236}">
                  <a16:creationId xmlns:a16="http://schemas.microsoft.com/office/drawing/2014/main" id="{1338A185-4B6A-4343-A39E-D35AEF053A0E}"/>
                </a:ext>
              </a:extLst>
            </p:cNvPr>
            <p:cNvSpPr/>
            <p:nvPr/>
          </p:nvSpPr>
          <p:spPr>
            <a:xfrm>
              <a:off x="11396649" y="3241675"/>
              <a:ext cx="104775" cy="7334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1" name="Rectangle 100">
              <a:extLst>
                <a:ext uri="{FF2B5EF4-FFF2-40B4-BE49-F238E27FC236}">
                  <a16:creationId xmlns:a16="http://schemas.microsoft.com/office/drawing/2014/main" id="{2F0C2F1A-29BC-4C3F-B036-226DD2B7BAD3}"/>
                </a:ext>
              </a:extLst>
            </p:cNvPr>
            <p:cNvSpPr/>
            <p:nvPr/>
          </p:nvSpPr>
          <p:spPr>
            <a:xfrm>
              <a:off x="11544258" y="3603625"/>
              <a:ext cx="104803"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2" name="Rectangle 101">
              <a:extLst>
                <a:ext uri="{FF2B5EF4-FFF2-40B4-BE49-F238E27FC236}">
                  <a16:creationId xmlns:a16="http://schemas.microsoft.com/office/drawing/2014/main" id="{9A2EA812-4D37-49F1-857E-4929FC15AB54}"/>
                </a:ext>
              </a:extLst>
            </p:cNvPr>
            <p:cNvSpPr/>
            <p:nvPr/>
          </p:nvSpPr>
          <p:spPr>
            <a:xfrm>
              <a:off x="11691895" y="3670300"/>
              <a:ext cx="100055"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143509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
                                        <p:tgtEl>
                                          <p:spTgt spid="6"/>
                                        </p:tgtEl>
                                      </p:cBhvr>
                                    </p:animEffect>
                                  </p:childTnLst>
                                </p:cTn>
                              </p:par>
                            </p:childTnLst>
                          </p:cTn>
                        </p:par>
                        <p:par>
                          <p:cTn id="8" fill="hold">
                            <p:stCondLst>
                              <p:cond delay="4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40"/>
                                        <p:tgtEl>
                                          <p:spTgt spid="7"/>
                                        </p:tgtEl>
                                      </p:cBhvr>
                                    </p:animEffect>
                                  </p:childTnLst>
                                </p:cTn>
                              </p:par>
                            </p:childTnLst>
                          </p:cTn>
                        </p:par>
                        <p:par>
                          <p:cTn id="12" fill="hold">
                            <p:stCondLst>
                              <p:cond delay="8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40"/>
                                        <p:tgtEl>
                                          <p:spTgt spid="8"/>
                                        </p:tgtEl>
                                      </p:cBhvr>
                                    </p:animEffect>
                                  </p:childTnLst>
                                </p:cTn>
                              </p:par>
                            </p:childTnLst>
                          </p:cTn>
                        </p:par>
                        <p:par>
                          <p:cTn id="16" fill="hold">
                            <p:stCondLst>
                              <p:cond delay="12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
                                        <p:tgtEl>
                                          <p:spTgt spid="9"/>
                                        </p:tgtEl>
                                      </p:cBhvr>
                                    </p:animEffect>
                                  </p:childTnLst>
                                </p:cTn>
                              </p:par>
                            </p:childTnLst>
                          </p:cTn>
                        </p:par>
                        <p:par>
                          <p:cTn id="20" fill="hold">
                            <p:stCondLst>
                              <p:cond delay="16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40"/>
                                        <p:tgtEl>
                                          <p:spTgt spid="10"/>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40"/>
                                        <p:tgtEl>
                                          <p:spTgt spid="11"/>
                                        </p:tgtEl>
                                      </p:cBhvr>
                                    </p:animEffect>
                                  </p:childTnLst>
                                </p:cTn>
                              </p:par>
                            </p:childTnLst>
                          </p:cTn>
                        </p:par>
                        <p:par>
                          <p:cTn id="28" fill="hold">
                            <p:stCondLst>
                              <p:cond delay="24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40"/>
                                        <p:tgtEl>
                                          <p:spTgt spid="12"/>
                                        </p:tgtEl>
                                      </p:cBhvr>
                                    </p:animEffect>
                                  </p:childTnLst>
                                </p:cTn>
                              </p:par>
                            </p:childTnLst>
                          </p:cTn>
                        </p:par>
                        <p:par>
                          <p:cTn id="32" fill="hold">
                            <p:stCondLst>
                              <p:cond delay="28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40"/>
                                        <p:tgtEl>
                                          <p:spTgt spid="13"/>
                                        </p:tgtEl>
                                      </p:cBhvr>
                                    </p:animEffect>
                                  </p:childTnLst>
                                </p:cTn>
                              </p:par>
                            </p:childTnLst>
                          </p:cTn>
                        </p:par>
                        <p:par>
                          <p:cTn id="36" fill="hold">
                            <p:stCondLst>
                              <p:cond delay="32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40"/>
                                        <p:tgtEl>
                                          <p:spTgt spid="14"/>
                                        </p:tgtEl>
                                      </p:cBhvr>
                                    </p:animEffect>
                                  </p:childTnLst>
                                </p:cTn>
                              </p:par>
                            </p:childTnLst>
                          </p:cTn>
                        </p:par>
                        <p:par>
                          <p:cTn id="40" fill="hold">
                            <p:stCondLst>
                              <p:cond delay="36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40"/>
                                        <p:tgtEl>
                                          <p:spTgt spid="15"/>
                                        </p:tgtEl>
                                      </p:cBhvr>
                                    </p:animEffect>
                                  </p:childTnLst>
                                </p:cTn>
                              </p:par>
                            </p:childTnLst>
                          </p:cTn>
                        </p:par>
                        <p:par>
                          <p:cTn id="44" fill="hold">
                            <p:stCondLst>
                              <p:cond delay="4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40"/>
                                        <p:tgtEl>
                                          <p:spTgt spid="16"/>
                                        </p:tgtEl>
                                      </p:cBhvr>
                                    </p:animEffect>
                                  </p:childTnLst>
                                </p:cTn>
                              </p:par>
                            </p:childTnLst>
                          </p:cTn>
                        </p:par>
                        <p:par>
                          <p:cTn id="48" fill="hold">
                            <p:stCondLst>
                              <p:cond delay="440"/>
                            </p:stCondLst>
                            <p:childTnLst>
                              <p:par>
                                <p:cTn id="49" presetID="10"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40"/>
                                        <p:tgtEl>
                                          <p:spTgt spid="17"/>
                                        </p:tgtEl>
                                      </p:cBhvr>
                                    </p:animEffect>
                                  </p:childTnLst>
                                </p:cTn>
                              </p:par>
                            </p:childTnLst>
                          </p:cTn>
                        </p:par>
                        <p:par>
                          <p:cTn id="52" fill="hold">
                            <p:stCondLst>
                              <p:cond delay="480"/>
                            </p:stCondLst>
                            <p:childTnLst>
                              <p:par>
                                <p:cTn id="53" presetID="10"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40"/>
                                        <p:tgtEl>
                                          <p:spTgt spid="18"/>
                                        </p:tgtEl>
                                      </p:cBhvr>
                                    </p:animEffect>
                                  </p:childTnLst>
                                </p:cTn>
                              </p:par>
                            </p:childTnLst>
                          </p:cTn>
                        </p:par>
                        <p:par>
                          <p:cTn id="56" fill="hold">
                            <p:stCondLst>
                              <p:cond delay="52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40"/>
                                        <p:tgtEl>
                                          <p:spTgt spid="19"/>
                                        </p:tgtEl>
                                      </p:cBhvr>
                                    </p:animEffect>
                                  </p:childTnLst>
                                </p:cTn>
                              </p:par>
                            </p:childTnLst>
                          </p:cTn>
                        </p:par>
                        <p:par>
                          <p:cTn id="60" fill="hold">
                            <p:stCondLst>
                              <p:cond delay="56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40"/>
                                        <p:tgtEl>
                                          <p:spTgt spid="20"/>
                                        </p:tgtEl>
                                      </p:cBhvr>
                                    </p:animEffect>
                                  </p:childTnLst>
                                </p:cTn>
                              </p:par>
                            </p:childTnLst>
                          </p:cTn>
                        </p:par>
                        <p:par>
                          <p:cTn id="64" fill="hold">
                            <p:stCondLst>
                              <p:cond delay="600"/>
                            </p:stCondLst>
                            <p:childTnLst>
                              <p:par>
                                <p:cTn id="65" presetID="10" presetClass="entr" presetSubtype="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40"/>
                                        <p:tgtEl>
                                          <p:spTgt spid="21"/>
                                        </p:tgtEl>
                                      </p:cBhvr>
                                    </p:animEffect>
                                  </p:childTnLst>
                                </p:cTn>
                              </p:par>
                            </p:childTnLst>
                          </p:cTn>
                        </p:par>
                        <p:par>
                          <p:cTn id="68" fill="hold">
                            <p:stCondLst>
                              <p:cond delay="640"/>
                            </p:stCondLst>
                            <p:childTnLst>
                              <p:par>
                                <p:cTn id="69" presetID="10"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40"/>
                                        <p:tgtEl>
                                          <p:spTgt spid="22"/>
                                        </p:tgtEl>
                                      </p:cBhvr>
                                    </p:animEffect>
                                  </p:childTnLst>
                                </p:cTn>
                              </p:par>
                            </p:childTnLst>
                          </p:cTn>
                        </p:par>
                        <p:par>
                          <p:cTn id="72" fill="hold">
                            <p:stCondLst>
                              <p:cond delay="680"/>
                            </p:stCondLst>
                            <p:childTnLst>
                              <p:par>
                                <p:cTn id="73" presetID="10" presetClass="entr" presetSubtype="0" fill="hold" grpId="0"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40"/>
                                        <p:tgtEl>
                                          <p:spTgt spid="23"/>
                                        </p:tgtEl>
                                      </p:cBhvr>
                                    </p:animEffect>
                                  </p:childTnLst>
                                </p:cTn>
                              </p:par>
                            </p:childTnLst>
                          </p:cTn>
                        </p:par>
                        <p:par>
                          <p:cTn id="76" fill="hold">
                            <p:stCondLst>
                              <p:cond delay="720"/>
                            </p:stCondLst>
                            <p:childTnLst>
                              <p:par>
                                <p:cTn id="77" presetID="10" presetClass="entr" presetSubtype="0"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40"/>
                                        <p:tgtEl>
                                          <p:spTgt spid="24"/>
                                        </p:tgtEl>
                                      </p:cBhvr>
                                    </p:animEffect>
                                  </p:childTnLst>
                                </p:cTn>
                              </p:par>
                            </p:childTnLst>
                          </p:cTn>
                        </p:par>
                        <p:par>
                          <p:cTn id="80" fill="hold">
                            <p:stCondLst>
                              <p:cond delay="760"/>
                            </p:stCondLst>
                            <p:childTnLst>
                              <p:par>
                                <p:cTn id="81" presetID="10" presetClass="entr" presetSubtype="0"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40"/>
                                        <p:tgtEl>
                                          <p:spTgt spid="25"/>
                                        </p:tgtEl>
                                      </p:cBhvr>
                                    </p:animEffect>
                                  </p:childTnLst>
                                </p:cTn>
                              </p:par>
                            </p:childTnLst>
                          </p:cTn>
                        </p:par>
                        <p:par>
                          <p:cTn id="84" fill="hold">
                            <p:stCondLst>
                              <p:cond delay="800"/>
                            </p:stCondLst>
                            <p:childTnLst>
                              <p:par>
                                <p:cTn id="85" presetID="10" presetClass="entr" presetSubtype="0"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40"/>
                                        <p:tgtEl>
                                          <p:spTgt spid="26"/>
                                        </p:tgtEl>
                                      </p:cBhvr>
                                    </p:animEffect>
                                  </p:childTnLst>
                                </p:cTn>
                              </p:par>
                            </p:childTnLst>
                          </p:cTn>
                        </p:par>
                        <p:par>
                          <p:cTn id="88" fill="hold">
                            <p:stCondLst>
                              <p:cond delay="840"/>
                            </p:stCondLst>
                            <p:childTnLst>
                              <p:par>
                                <p:cTn id="89" presetID="10" presetClass="entr" presetSubtype="0"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40"/>
                                        <p:tgtEl>
                                          <p:spTgt spid="27"/>
                                        </p:tgtEl>
                                      </p:cBhvr>
                                    </p:animEffect>
                                  </p:childTnLst>
                                </p:cTn>
                              </p:par>
                            </p:childTnLst>
                          </p:cTn>
                        </p:par>
                        <p:par>
                          <p:cTn id="92" fill="hold">
                            <p:stCondLst>
                              <p:cond delay="880"/>
                            </p:stCondLst>
                            <p:childTnLst>
                              <p:par>
                                <p:cTn id="93" presetID="10" presetClass="entr" presetSubtype="0" fill="hold" grpId="0" nodeType="after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fade">
                                      <p:cBhvr>
                                        <p:cTn id="95" dur="40"/>
                                        <p:tgtEl>
                                          <p:spTgt spid="28"/>
                                        </p:tgtEl>
                                      </p:cBhvr>
                                    </p:animEffect>
                                  </p:childTnLst>
                                </p:cTn>
                              </p:par>
                            </p:childTnLst>
                          </p:cTn>
                        </p:par>
                        <p:par>
                          <p:cTn id="96" fill="hold">
                            <p:stCondLst>
                              <p:cond delay="920"/>
                            </p:stCondLst>
                            <p:childTnLst>
                              <p:par>
                                <p:cTn id="97" presetID="10" presetClass="entr" presetSubtype="0" fill="hold" grpId="0" nodeType="after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40"/>
                                        <p:tgtEl>
                                          <p:spTgt spid="29"/>
                                        </p:tgtEl>
                                      </p:cBhvr>
                                    </p:animEffect>
                                  </p:childTnLst>
                                </p:cTn>
                              </p:par>
                            </p:childTnLst>
                          </p:cTn>
                        </p:par>
                        <p:par>
                          <p:cTn id="100" fill="hold">
                            <p:stCondLst>
                              <p:cond delay="960"/>
                            </p:stCondLst>
                            <p:childTnLst>
                              <p:par>
                                <p:cTn id="101" presetID="10" presetClass="entr" presetSubtype="0" fill="hold" grpId="0" nodeType="after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40"/>
                                        <p:tgtEl>
                                          <p:spTgt spid="30"/>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fade">
                                      <p:cBhvr>
                                        <p:cTn id="107" dur="40"/>
                                        <p:tgtEl>
                                          <p:spTgt spid="31"/>
                                        </p:tgtEl>
                                      </p:cBhvr>
                                    </p:animEffect>
                                  </p:childTnLst>
                                </p:cTn>
                              </p:par>
                            </p:childTnLst>
                          </p:cTn>
                        </p:par>
                        <p:par>
                          <p:cTn id="108" fill="hold">
                            <p:stCondLst>
                              <p:cond delay="1040"/>
                            </p:stCondLst>
                            <p:childTnLst>
                              <p:par>
                                <p:cTn id="109" presetID="10" presetClass="entr" presetSubtype="0" fill="hold" grpId="0" nodeType="after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40"/>
                                        <p:tgtEl>
                                          <p:spTgt spid="32"/>
                                        </p:tgtEl>
                                      </p:cBhvr>
                                    </p:animEffect>
                                  </p:childTnLst>
                                </p:cTn>
                              </p:par>
                            </p:childTnLst>
                          </p:cTn>
                        </p:par>
                        <p:par>
                          <p:cTn id="112" fill="hold">
                            <p:stCondLst>
                              <p:cond delay="1080"/>
                            </p:stCondLst>
                            <p:childTnLst>
                              <p:par>
                                <p:cTn id="113" presetID="10" presetClass="entr" presetSubtype="0" fill="hold" grpId="0" nodeType="after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40"/>
                                        <p:tgtEl>
                                          <p:spTgt spid="33"/>
                                        </p:tgtEl>
                                      </p:cBhvr>
                                    </p:animEffect>
                                  </p:childTnLst>
                                </p:cTn>
                              </p:par>
                            </p:childTnLst>
                          </p:cTn>
                        </p:par>
                        <p:par>
                          <p:cTn id="116" fill="hold">
                            <p:stCondLst>
                              <p:cond delay="1120"/>
                            </p:stCondLst>
                            <p:childTnLst>
                              <p:par>
                                <p:cTn id="117" presetID="10" presetClass="entr" presetSubtype="0" fill="hold" grpId="0" nodeType="after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fade">
                                      <p:cBhvr>
                                        <p:cTn id="119" dur="40"/>
                                        <p:tgtEl>
                                          <p:spTgt spid="34"/>
                                        </p:tgtEl>
                                      </p:cBhvr>
                                    </p:animEffect>
                                  </p:childTnLst>
                                </p:cTn>
                              </p:par>
                            </p:childTnLst>
                          </p:cTn>
                        </p:par>
                        <p:par>
                          <p:cTn id="120" fill="hold">
                            <p:stCondLst>
                              <p:cond delay="1160"/>
                            </p:stCondLst>
                            <p:childTnLst>
                              <p:par>
                                <p:cTn id="121" presetID="10" presetClass="entr" presetSubtype="0" fill="hold" grpId="0" nodeType="after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fade">
                                      <p:cBhvr>
                                        <p:cTn id="123" dur="40"/>
                                        <p:tgtEl>
                                          <p:spTgt spid="35"/>
                                        </p:tgtEl>
                                      </p:cBhvr>
                                    </p:animEffect>
                                  </p:childTnLst>
                                </p:cTn>
                              </p:par>
                            </p:childTnLst>
                          </p:cTn>
                        </p:par>
                        <p:par>
                          <p:cTn id="124" fill="hold">
                            <p:stCondLst>
                              <p:cond delay="1200"/>
                            </p:stCondLst>
                            <p:childTnLst>
                              <p:par>
                                <p:cTn id="125" presetID="10" presetClass="entr" presetSubtype="0" fill="hold" nodeType="afterEffect">
                                  <p:stCondLst>
                                    <p:cond delay="100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500"/>
                                        <p:tgtEl>
                                          <p:spTgt spid="3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72"/>
                                        </p:tgtEl>
                                        <p:attrNameLst>
                                          <p:attrName>style.visibility</p:attrName>
                                        </p:attrNameLst>
                                      </p:cBhvr>
                                      <p:to>
                                        <p:strVal val="visible"/>
                                      </p:to>
                                    </p:set>
                                    <p:animEffect transition="in" filter="fade">
                                      <p:cBhvr>
                                        <p:cTn id="132" dur="500"/>
                                        <p:tgtEl>
                                          <p:spTgt spid="72"/>
                                        </p:tgtEl>
                                      </p:cBhvr>
                                    </p:animEffect>
                                  </p:childTnLst>
                                </p:cTn>
                              </p:par>
                            </p:childTnLst>
                          </p:cTn>
                        </p:par>
                        <p:par>
                          <p:cTn id="133" fill="hold">
                            <p:stCondLst>
                              <p:cond delay="500"/>
                            </p:stCondLst>
                            <p:childTnLst>
                              <p:par>
                                <p:cTn id="134" presetID="10" presetClass="exit" presetSubtype="0" fill="hold" grpId="1" nodeType="afterEffect">
                                  <p:stCondLst>
                                    <p:cond delay="0"/>
                                  </p:stCondLst>
                                  <p:childTnLst>
                                    <p:animEffect transition="out" filter="fade">
                                      <p:cBhvr>
                                        <p:cTn id="135" dur="500"/>
                                        <p:tgtEl>
                                          <p:spTgt spid="6"/>
                                        </p:tgtEl>
                                      </p:cBhvr>
                                    </p:animEffect>
                                    <p:set>
                                      <p:cBhvr>
                                        <p:cTn id="136" dur="1" fill="hold">
                                          <p:stCondLst>
                                            <p:cond delay="499"/>
                                          </p:stCondLst>
                                        </p:cTn>
                                        <p:tgtEl>
                                          <p:spTgt spid="6"/>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7"/>
                                        </p:tgtEl>
                                      </p:cBhvr>
                                    </p:animEffect>
                                    <p:set>
                                      <p:cBhvr>
                                        <p:cTn id="139" dur="1" fill="hold">
                                          <p:stCondLst>
                                            <p:cond delay="499"/>
                                          </p:stCondLst>
                                        </p:cTn>
                                        <p:tgtEl>
                                          <p:spTgt spid="7"/>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8"/>
                                        </p:tgtEl>
                                      </p:cBhvr>
                                    </p:animEffect>
                                    <p:set>
                                      <p:cBhvr>
                                        <p:cTn id="142" dur="1" fill="hold">
                                          <p:stCondLst>
                                            <p:cond delay="499"/>
                                          </p:stCondLst>
                                        </p:cTn>
                                        <p:tgtEl>
                                          <p:spTgt spid="8"/>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9"/>
                                        </p:tgtEl>
                                      </p:cBhvr>
                                    </p:animEffect>
                                    <p:set>
                                      <p:cBhvr>
                                        <p:cTn id="145" dur="1" fill="hold">
                                          <p:stCondLst>
                                            <p:cond delay="499"/>
                                          </p:stCondLst>
                                        </p:cTn>
                                        <p:tgtEl>
                                          <p:spTgt spid="9"/>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10"/>
                                        </p:tgtEl>
                                      </p:cBhvr>
                                    </p:animEffect>
                                    <p:set>
                                      <p:cBhvr>
                                        <p:cTn id="148" dur="1" fill="hold">
                                          <p:stCondLst>
                                            <p:cond delay="499"/>
                                          </p:stCondLst>
                                        </p:cTn>
                                        <p:tgtEl>
                                          <p:spTgt spid="10"/>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11"/>
                                        </p:tgtEl>
                                      </p:cBhvr>
                                    </p:animEffect>
                                    <p:set>
                                      <p:cBhvr>
                                        <p:cTn id="151" dur="1" fill="hold">
                                          <p:stCondLst>
                                            <p:cond delay="499"/>
                                          </p:stCondLst>
                                        </p:cTn>
                                        <p:tgtEl>
                                          <p:spTgt spid="11"/>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12"/>
                                        </p:tgtEl>
                                      </p:cBhvr>
                                    </p:animEffect>
                                    <p:set>
                                      <p:cBhvr>
                                        <p:cTn id="154" dur="1" fill="hold">
                                          <p:stCondLst>
                                            <p:cond delay="499"/>
                                          </p:stCondLst>
                                        </p:cTn>
                                        <p:tgtEl>
                                          <p:spTgt spid="12"/>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13"/>
                                        </p:tgtEl>
                                      </p:cBhvr>
                                    </p:animEffect>
                                    <p:set>
                                      <p:cBhvr>
                                        <p:cTn id="157" dur="1" fill="hold">
                                          <p:stCondLst>
                                            <p:cond delay="499"/>
                                          </p:stCondLst>
                                        </p:cTn>
                                        <p:tgtEl>
                                          <p:spTgt spid="13"/>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14"/>
                                        </p:tgtEl>
                                      </p:cBhvr>
                                    </p:animEffect>
                                    <p:set>
                                      <p:cBhvr>
                                        <p:cTn id="160" dur="1" fill="hold">
                                          <p:stCondLst>
                                            <p:cond delay="499"/>
                                          </p:stCondLst>
                                        </p:cTn>
                                        <p:tgtEl>
                                          <p:spTgt spid="14"/>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15"/>
                                        </p:tgtEl>
                                      </p:cBhvr>
                                    </p:animEffect>
                                    <p:set>
                                      <p:cBhvr>
                                        <p:cTn id="163" dur="1" fill="hold">
                                          <p:stCondLst>
                                            <p:cond delay="499"/>
                                          </p:stCondLst>
                                        </p:cTn>
                                        <p:tgtEl>
                                          <p:spTgt spid="15"/>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16"/>
                                        </p:tgtEl>
                                      </p:cBhvr>
                                    </p:animEffect>
                                    <p:set>
                                      <p:cBhvr>
                                        <p:cTn id="166" dur="1" fill="hold">
                                          <p:stCondLst>
                                            <p:cond delay="499"/>
                                          </p:stCondLst>
                                        </p:cTn>
                                        <p:tgtEl>
                                          <p:spTgt spid="16"/>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17"/>
                                        </p:tgtEl>
                                      </p:cBhvr>
                                    </p:animEffect>
                                    <p:set>
                                      <p:cBhvr>
                                        <p:cTn id="169" dur="1" fill="hold">
                                          <p:stCondLst>
                                            <p:cond delay="499"/>
                                          </p:stCondLst>
                                        </p:cTn>
                                        <p:tgtEl>
                                          <p:spTgt spid="17"/>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18"/>
                                        </p:tgtEl>
                                      </p:cBhvr>
                                    </p:animEffect>
                                    <p:set>
                                      <p:cBhvr>
                                        <p:cTn id="172" dur="1" fill="hold">
                                          <p:stCondLst>
                                            <p:cond delay="499"/>
                                          </p:stCondLst>
                                        </p:cTn>
                                        <p:tgtEl>
                                          <p:spTgt spid="18"/>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19"/>
                                        </p:tgtEl>
                                      </p:cBhvr>
                                    </p:animEffect>
                                    <p:set>
                                      <p:cBhvr>
                                        <p:cTn id="175" dur="1" fill="hold">
                                          <p:stCondLst>
                                            <p:cond delay="499"/>
                                          </p:stCondLst>
                                        </p:cTn>
                                        <p:tgtEl>
                                          <p:spTgt spid="19"/>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20"/>
                                        </p:tgtEl>
                                      </p:cBhvr>
                                    </p:animEffect>
                                    <p:set>
                                      <p:cBhvr>
                                        <p:cTn id="178" dur="1" fill="hold">
                                          <p:stCondLst>
                                            <p:cond delay="499"/>
                                          </p:stCondLst>
                                        </p:cTn>
                                        <p:tgtEl>
                                          <p:spTgt spid="20"/>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21"/>
                                        </p:tgtEl>
                                      </p:cBhvr>
                                    </p:animEffect>
                                    <p:set>
                                      <p:cBhvr>
                                        <p:cTn id="181" dur="1" fill="hold">
                                          <p:stCondLst>
                                            <p:cond delay="499"/>
                                          </p:stCondLst>
                                        </p:cTn>
                                        <p:tgtEl>
                                          <p:spTgt spid="21"/>
                                        </p:tgtEl>
                                        <p:attrNameLst>
                                          <p:attrName>style.visibility</p:attrName>
                                        </p:attrNameLst>
                                      </p:cBhvr>
                                      <p:to>
                                        <p:strVal val="hidden"/>
                                      </p:to>
                                    </p:set>
                                  </p:childTnLst>
                                </p:cTn>
                              </p:par>
                              <p:par>
                                <p:cTn id="182" presetID="10" presetClass="exit" presetSubtype="0" fill="hold" grpId="1" nodeType="withEffect">
                                  <p:stCondLst>
                                    <p:cond delay="0"/>
                                  </p:stCondLst>
                                  <p:childTnLst>
                                    <p:animEffect transition="out" filter="fade">
                                      <p:cBhvr>
                                        <p:cTn id="183" dur="500"/>
                                        <p:tgtEl>
                                          <p:spTgt spid="22"/>
                                        </p:tgtEl>
                                      </p:cBhvr>
                                    </p:animEffect>
                                    <p:set>
                                      <p:cBhvr>
                                        <p:cTn id="184" dur="1" fill="hold">
                                          <p:stCondLst>
                                            <p:cond delay="499"/>
                                          </p:stCondLst>
                                        </p:cTn>
                                        <p:tgtEl>
                                          <p:spTgt spid="22"/>
                                        </p:tgtEl>
                                        <p:attrNameLst>
                                          <p:attrName>style.visibility</p:attrName>
                                        </p:attrNameLst>
                                      </p:cBhvr>
                                      <p:to>
                                        <p:strVal val="hidden"/>
                                      </p:to>
                                    </p:set>
                                  </p:childTnLst>
                                </p:cTn>
                              </p:par>
                              <p:par>
                                <p:cTn id="185" presetID="10" presetClass="exit" presetSubtype="0" fill="hold" grpId="1" nodeType="withEffect">
                                  <p:stCondLst>
                                    <p:cond delay="0"/>
                                  </p:stCondLst>
                                  <p:childTnLst>
                                    <p:animEffect transition="out" filter="fade">
                                      <p:cBhvr>
                                        <p:cTn id="186" dur="500"/>
                                        <p:tgtEl>
                                          <p:spTgt spid="23"/>
                                        </p:tgtEl>
                                      </p:cBhvr>
                                    </p:animEffect>
                                    <p:set>
                                      <p:cBhvr>
                                        <p:cTn id="187" dur="1" fill="hold">
                                          <p:stCondLst>
                                            <p:cond delay="499"/>
                                          </p:stCondLst>
                                        </p:cTn>
                                        <p:tgtEl>
                                          <p:spTgt spid="23"/>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24"/>
                                        </p:tgtEl>
                                      </p:cBhvr>
                                    </p:animEffect>
                                    <p:set>
                                      <p:cBhvr>
                                        <p:cTn id="190" dur="1" fill="hold">
                                          <p:stCondLst>
                                            <p:cond delay="499"/>
                                          </p:stCondLst>
                                        </p:cTn>
                                        <p:tgtEl>
                                          <p:spTgt spid="24"/>
                                        </p:tgtEl>
                                        <p:attrNameLst>
                                          <p:attrName>style.visibility</p:attrName>
                                        </p:attrNameLst>
                                      </p:cBhvr>
                                      <p:to>
                                        <p:strVal val="hidden"/>
                                      </p:to>
                                    </p:set>
                                  </p:childTnLst>
                                </p:cTn>
                              </p:par>
                              <p:par>
                                <p:cTn id="191" presetID="10" presetClass="exit" presetSubtype="0" fill="hold" grpId="1" nodeType="withEffect">
                                  <p:stCondLst>
                                    <p:cond delay="0"/>
                                  </p:stCondLst>
                                  <p:childTnLst>
                                    <p:animEffect transition="out" filter="fade">
                                      <p:cBhvr>
                                        <p:cTn id="192" dur="500"/>
                                        <p:tgtEl>
                                          <p:spTgt spid="25"/>
                                        </p:tgtEl>
                                      </p:cBhvr>
                                    </p:animEffect>
                                    <p:set>
                                      <p:cBhvr>
                                        <p:cTn id="193" dur="1" fill="hold">
                                          <p:stCondLst>
                                            <p:cond delay="499"/>
                                          </p:stCondLst>
                                        </p:cTn>
                                        <p:tgtEl>
                                          <p:spTgt spid="25"/>
                                        </p:tgtEl>
                                        <p:attrNameLst>
                                          <p:attrName>style.visibility</p:attrName>
                                        </p:attrNameLst>
                                      </p:cBhvr>
                                      <p:to>
                                        <p:strVal val="hidden"/>
                                      </p:to>
                                    </p:set>
                                  </p:childTnLst>
                                </p:cTn>
                              </p:par>
                              <p:par>
                                <p:cTn id="194" presetID="10" presetClass="exit" presetSubtype="0" fill="hold" grpId="1" nodeType="withEffect">
                                  <p:stCondLst>
                                    <p:cond delay="0"/>
                                  </p:stCondLst>
                                  <p:childTnLst>
                                    <p:animEffect transition="out" filter="fade">
                                      <p:cBhvr>
                                        <p:cTn id="195" dur="500"/>
                                        <p:tgtEl>
                                          <p:spTgt spid="26"/>
                                        </p:tgtEl>
                                      </p:cBhvr>
                                    </p:animEffect>
                                    <p:set>
                                      <p:cBhvr>
                                        <p:cTn id="196" dur="1" fill="hold">
                                          <p:stCondLst>
                                            <p:cond delay="499"/>
                                          </p:stCondLst>
                                        </p:cTn>
                                        <p:tgtEl>
                                          <p:spTgt spid="26"/>
                                        </p:tgtEl>
                                        <p:attrNameLst>
                                          <p:attrName>style.visibility</p:attrName>
                                        </p:attrNameLst>
                                      </p:cBhvr>
                                      <p:to>
                                        <p:strVal val="hidden"/>
                                      </p:to>
                                    </p:set>
                                  </p:childTnLst>
                                </p:cTn>
                              </p:par>
                              <p:par>
                                <p:cTn id="197" presetID="10" presetClass="exit" presetSubtype="0" fill="hold" grpId="1" nodeType="withEffect">
                                  <p:stCondLst>
                                    <p:cond delay="0"/>
                                  </p:stCondLst>
                                  <p:childTnLst>
                                    <p:animEffect transition="out" filter="fade">
                                      <p:cBhvr>
                                        <p:cTn id="198" dur="500"/>
                                        <p:tgtEl>
                                          <p:spTgt spid="27"/>
                                        </p:tgtEl>
                                      </p:cBhvr>
                                    </p:animEffect>
                                    <p:set>
                                      <p:cBhvr>
                                        <p:cTn id="199" dur="1" fill="hold">
                                          <p:stCondLst>
                                            <p:cond delay="499"/>
                                          </p:stCondLst>
                                        </p:cTn>
                                        <p:tgtEl>
                                          <p:spTgt spid="27"/>
                                        </p:tgtEl>
                                        <p:attrNameLst>
                                          <p:attrName>style.visibility</p:attrName>
                                        </p:attrNameLst>
                                      </p:cBhvr>
                                      <p:to>
                                        <p:strVal val="hidden"/>
                                      </p:to>
                                    </p:set>
                                  </p:childTnLst>
                                </p:cTn>
                              </p:par>
                              <p:par>
                                <p:cTn id="200" presetID="10" presetClass="exit" presetSubtype="0" fill="hold" grpId="1" nodeType="withEffect">
                                  <p:stCondLst>
                                    <p:cond delay="0"/>
                                  </p:stCondLst>
                                  <p:childTnLst>
                                    <p:animEffect transition="out" filter="fade">
                                      <p:cBhvr>
                                        <p:cTn id="201" dur="500"/>
                                        <p:tgtEl>
                                          <p:spTgt spid="28"/>
                                        </p:tgtEl>
                                      </p:cBhvr>
                                    </p:animEffect>
                                    <p:set>
                                      <p:cBhvr>
                                        <p:cTn id="202" dur="1" fill="hold">
                                          <p:stCondLst>
                                            <p:cond delay="499"/>
                                          </p:stCondLst>
                                        </p:cTn>
                                        <p:tgtEl>
                                          <p:spTgt spid="28"/>
                                        </p:tgtEl>
                                        <p:attrNameLst>
                                          <p:attrName>style.visibility</p:attrName>
                                        </p:attrNameLst>
                                      </p:cBhvr>
                                      <p:to>
                                        <p:strVal val="hidden"/>
                                      </p:to>
                                    </p:set>
                                  </p:childTnLst>
                                </p:cTn>
                              </p:par>
                              <p:par>
                                <p:cTn id="203" presetID="10" presetClass="exit" presetSubtype="0" fill="hold" grpId="1" nodeType="withEffect">
                                  <p:stCondLst>
                                    <p:cond delay="0"/>
                                  </p:stCondLst>
                                  <p:childTnLst>
                                    <p:animEffect transition="out" filter="fade">
                                      <p:cBhvr>
                                        <p:cTn id="204" dur="500"/>
                                        <p:tgtEl>
                                          <p:spTgt spid="29"/>
                                        </p:tgtEl>
                                      </p:cBhvr>
                                    </p:animEffect>
                                    <p:set>
                                      <p:cBhvr>
                                        <p:cTn id="205" dur="1" fill="hold">
                                          <p:stCondLst>
                                            <p:cond delay="499"/>
                                          </p:stCondLst>
                                        </p:cTn>
                                        <p:tgtEl>
                                          <p:spTgt spid="29"/>
                                        </p:tgtEl>
                                        <p:attrNameLst>
                                          <p:attrName>style.visibility</p:attrName>
                                        </p:attrNameLst>
                                      </p:cBhvr>
                                      <p:to>
                                        <p:strVal val="hidden"/>
                                      </p:to>
                                    </p:set>
                                  </p:childTnLst>
                                </p:cTn>
                              </p:par>
                              <p:par>
                                <p:cTn id="206" presetID="10" presetClass="exit" presetSubtype="0" fill="hold" grpId="1" nodeType="withEffect">
                                  <p:stCondLst>
                                    <p:cond delay="0"/>
                                  </p:stCondLst>
                                  <p:childTnLst>
                                    <p:animEffect transition="out" filter="fade">
                                      <p:cBhvr>
                                        <p:cTn id="207" dur="500"/>
                                        <p:tgtEl>
                                          <p:spTgt spid="30"/>
                                        </p:tgtEl>
                                      </p:cBhvr>
                                    </p:animEffect>
                                    <p:set>
                                      <p:cBhvr>
                                        <p:cTn id="208" dur="1" fill="hold">
                                          <p:stCondLst>
                                            <p:cond delay="499"/>
                                          </p:stCondLst>
                                        </p:cTn>
                                        <p:tgtEl>
                                          <p:spTgt spid="30"/>
                                        </p:tgtEl>
                                        <p:attrNameLst>
                                          <p:attrName>style.visibility</p:attrName>
                                        </p:attrNameLst>
                                      </p:cBhvr>
                                      <p:to>
                                        <p:strVal val="hidden"/>
                                      </p:to>
                                    </p:set>
                                  </p:childTnLst>
                                </p:cTn>
                              </p:par>
                              <p:par>
                                <p:cTn id="209" presetID="10" presetClass="exit" presetSubtype="0" fill="hold" grpId="1" nodeType="withEffect">
                                  <p:stCondLst>
                                    <p:cond delay="0"/>
                                  </p:stCondLst>
                                  <p:childTnLst>
                                    <p:animEffect transition="out" filter="fade">
                                      <p:cBhvr>
                                        <p:cTn id="210" dur="500"/>
                                        <p:tgtEl>
                                          <p:spTgt spid="31"/>
                                        </p:tgtEl>
                                      </p:cBhvr>
                                    </p:animEffect>
                                    <p:set>
                                      <p:cBhvr>
                                        <p:cTn id="211" dur="1" fill="hold">
                                          <p:stCondLst>
                                            <p:cond delay="499"/>
                                          </p:stCondLst>
                                        </p:cTn>
                                        <p:tgtEl>
                                          <p:spTgt spid="31"/>
                                        </p:tgtEl>
                                        <p:attrNameLst>
                                          <p:attrName>style.visibility</p:attrName>
                                        </p:attrNameLst>
                                      </p:cBhvr>
                                      <p:to>
                                        <p:strVal val="hidden"/>
                                      </p:to>
                                    </p:set>
                                  </p:childTnLst>
                                </p:cTn>
                              </p:par>
                              <p:par>
                                <p:cTn id="212" presetID="10" presetClass="exit" presetSubtype="0" fill="hold" grpId="1" nodeType="withEffect">
                                  <p:stCondLst>
                                    <p:cond delay="0"/>
                                  </p:stCondLst>
                                  <p:childTnLst>
                                    <p:animEffect transition="out" filter="fade">
                                      <p:cBhvr>
                                        <p:cTn id="213" dur="500"/>
                                        <p:tgtEl>
                                          <p:spTgt spid="32"/>
                                        </p:tgtEl>
                                      </p:cBhvr>
                                    </p:animEffect>
                                    <p:set>
                                      <p:cBhvr>
                                        <p:cTn id="214" dur="1" fill="hold">
                                          <p:stCondLst>
                                            <p:cond delay="499"/>
                                          </p:stCondLst>
                                        </p:cTn>
                                        <p:tgtEl>
                                          <p:spTgt spid="32"/>
                                        </p:tgtEl>
                                        <p:attrNameLst>
                                          <p:attrName>style.visibility</p:attrName>
                                        </p:attrNameLst>
                                      </p:cBhvr>
                                      <p:to>
                                        <p:strVal val="hidden"/>
                                      </p:to>
                                    </p:set>
                                  </p:childTnLst>
                                </p:cTn>
                              </p:par>
                              <p:par>
                                <p:cTn id="215" presetID="10" presetClass="exit" presetSubtype="0" fill="hold" grpId="1" nodeType="withEffect">
                                  <p:stCondLst>
                                    <p:cond delay="0"/>
                                  </p:stCondLst>
                                  <p:childTnLst>
                                    <p:animEffect transition="out" filter="fade">
                                      <p:cBhvr>
                                        <p:cTn id="216" dur="500"/>
                                        <p:tgtEl>
                                          <p:spTgt spid="33"/>
                                        </p:tgtEl>
                                      </p:cBhvr>
                                    </p:animEffect>
                                    <p:set>
                                      <p:cBhvr>
                                        <p:cTn id="217" dur="1" fill="hold">
                                          <p:stCondLst>
                                            <p:cond delay="499"/>
                                          </p:stCondLst>
                                        </p:cTn>
                                        <p:tgtEl>
                                          <p:spTgt spid="33"/>
                                        </p:tgtEl>
                                        <p:attrNameLst>
                                          <p:attrName>style.visibility</p:attrName>
                                        </p:attrNameLst>
                                      </p:cBhvr>
                                      <p:to>
                                        <p:strVal val="hidden"/>
                                      </p:to>
                                    </p:set>
                                  </p:childTnLst>
                                </p:cTn>
                              </p:par>
                              <p:par>
                                <p:cTn id="218" presetID="10" presetClass="exit" presetSubtype="0" fill="hold" grpId="1" nodeType="withEffect">
                                  <p:stCondLst>
                                    <p:cond delay="0"/>
                                  </p:stCondLst>
                                  <p:childTnLst>
                                    <p:animEffect transition="out" filter="fade">
                                      <p:cBhvr>
                                        <p:cTn id="219" dur="500"/>
                                        <p:tgtEl>
                                          <p:spTgt spid="34"/>
                                        </p:tgtEl>
                                      </p:cBhvr>
                                    </p:animEffect>
                                    <p:set>
                                      <p:cBhvr>
                                        <p:cTn id="220" dur="1" fill="hold">
                                          <p:stCondLst>
                                            <p:cond delay="499"/>
                                          </p:stCondLst>
                                        </p:cTn>
                                        <p:tgtEl>
                                          <p:spTgt spid="34"/>
                                        </p:tgtEl>
                                        <p:attrNameLst>
                                          <p:attrName>style.visibility</p:attrName>
                                        </p:attrNameLst>
                                      </p:cBhvr>
                                      <p:to>
                                        <p:strVal val="hidden"/>
                                      </p:to>
                                    </p:set>
                                  </p:childTnLst>
                                </p:cTn>
                              </p:par>
                              <p:par>
                                <p:cTn id="221" presetID="10" presetClass="exit" presetSubtype="0" fill="hold" grpId="1" nodeType="withEffect">
                                  <p:stCondLst>
                                    <p:cond delay="0"/>
                                  </p:stCondLst>
                                  <p:childTnLst>
                                    <p:animEffect transition="out" filter="fade">
                                      <p:cBhvr>
                                        <p:cTn id="222" dur="500"/>
                                        <p:tgtEl>
                                          <p:spTgt spid="35"/>
                                        </p:tgtEl>
                                      </p:cBhvr>
                                    </p:animEffect>
                                    <p:set>
                                      <p:cBhvr>
                                        <p:cTn id="223"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6CA188-C7A6-497D-B175-7DB771D4C7E3}"/>
              </a:ext>
            </a:extLst>
          </p:cNvPr>
          <p:cNvSpPr/>
          <p:nvPr/>
        </p:nvSpPr>
        <p:spPr bwMode="auto">
          <a:xfrm>
            <a:off x="8307742" y="3676872"/>
            <a:ext cx="210598" cy="1524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120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nvGrpSpPr>
          <p:cNvPr id="123" name="Group 122">
            <a:extLst>
              <a:ext uri="{FF2B5EF4-FFF2-40B4-BE49-F238E27FC236}">
                <a16:creationId xmlns:a16="http://schemas.microsoft.com/office/drawing/2014/main" id="{5AE3B14D-2D99-49AF-91C3-0CB3191582AC}"/>
              </a:ext>
            </a:extLst>
          </p:cNvPr>
          <p:cNvGrpSpPr/>
          <p:nvPr/>
        </p:nvGrpSpPr>
        <p:grpSpPr>
          <a:xfrm>
            <a:off x="3973768" y="2524411"/>
            <a:ext cx="1575998" cy="4190714"/>
            <a:chOff x="4831018" y="1476375"/>
            <a:chExt cx="1575998" cy="5105400"/>
          </a:xfrm>
        </p:grpSpPr>
        <p:sp>
          <p:nvSpPr>
            <p:cNvPr id="87" name="IoT">
              <a:extLst>
                <a:ext uri="{FF2B5EF4-FFF2-40B4-BE49-F238E27FC236}">
                  <a16:creationId xmlns:a16="http://schemas.microsoft.com/office/drawing/2014/main" id="{BA293871-45E1-4CF4-9A98-BA27548065AE}"/>
                </a:ext>
              </a:extLst>
            </p:cNvPr>
            <p:cNvSpPr/>
            <p:nvPr/>
          </p:nvSpPr>
          <p:spPr>
            <a:xfrm>
              <a:off x="4831018" y="1476375"/>
              <a:ext cx="1575998" cy="510540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IoT Hub</a:t>
              </a:r>
            </a:p>
          </p:txBody>
        </p:sp>
        <p:pic>
          <p:nvPicPr>
            <p:cNvPr id="155" name="Picture 154">
              <a:extLst>
                <a:ext uri="{FF2B5EF4-FFF2-40B4-BE49-F238E27FC236}">
                  <a16:creationId xmlns:a16="http://schemas.microsoft.com/office/drawing/2014/main" id="{A5DB46FA-6A5F-404D-AB69-B2CC01286824}"/>
                </a:ext>
              </a:extLst>
            </p:cNvPr>
            <p:cNvPicPr>
              <a:picLocks noChangeAspect="1"/>
            </p:cNvPicPr>
            <p:nvPr/>
          </p:nvPicPr>
          <p:blipFill>
            <a:blip r:embed="rId3"/>
            <a:stretch>
              <a:fillRect/>
            </a:stretch>
          </p:blipFill>
          <p:spPr>
            <a:xfrm>
              <a:off x="6027093" y="1562507"/>
              <a:ext cx="299157" cy="299157"/>
            </a:xfrm>
            <a:prstGeom prst="rect">
              <a:avLst/>
            </a:prstGeom>
          </p:spPr>
        </p:pic>
      </p:grpSp>
      <p:sp>
        <p:nvSpPr>
          <p:cNvPr id="2" name="Title 1"/>
          <p:cNvSpPr>
            <a:spLocks noGrp="1"/>
          </p:cNvSpPr>
          <p:nvPr>
            <p:ph type="title"/>
          </p:nvPr>
        </p:nvSpPr>
        <p:spPr>
          <a:xfrm>
            <a:off x="269240" y="289513"/>
            <a:ext cx="11655840" cy="899665"/>
          </a:xfrm>
        </p:spPr>
        <p:txBody>
          <a:bodyPr/>
          <a:lstStyle/>
          <a:p>
            <a:r>
              <a:rPr lang="en-US" dirty="0"/>
              <a:t>Vattenfall – Prometheus Peak-shaving (DE)</a:t>
            </a:r>
          </a:p>
        </p:txBody>
      </p:sp>
      <p:grpSp>
        <p:nvGrpSpPr>
          <p:cNvPr id="102" name="Group 101">
            <a:extLst>
              <a:ext uri="{FF2B5EF4-FFF2-40B4-BE49-F238E27FC236}">
                <a16:creationId xmlns:a16="http://schemas.microsoft.com/office/drawing/2014/main" id="{ABFE2B0F-EBC6-4BDA-9675-2CBA49C818D9}"/>
              </a:ext>
            </a:extLst>
          </p:cNvPr>
          <p:cNvGrpSpPr/>
          <p:nvPr/>
        </p:nvGrpSpPr>
        <p:grpSpPr>
          <a:xfrm>
            <a:off x="10301457" y="2022175"/>
            <a:ext cx="1609435" cy="4562108"/>
            <a:chOff x="10053807" y="1888825"/>
            <a:chExt cx="1609435" cy="4562108"/>
          </a:xfrm>
        </p:grpSpPr>
        <p:sp>
          <p:nvSpPr>
            <p:cNvPr id="90" name="IoT">
              <a:extLst>
                <a:ext uri="{FF2B5EF4-FFF2-40B4-BE49-F238E27FC236}">
                  <a16:creationId xmlns:a16="http://schemas.microsoft.com/office/drawing/2014/main" id="{1C6ED7B5-F993-48B6-A6C8-D20D34FFD633}"/>
                </a:ext>
              </a:extLst>
            </p:cNvPr>
            <p:cNvSpPr/>
            <p:nvPr/>
          </p:nvSpPr>
          <p:spPr>
            <a:xfrm>
              <a:off x="10053807" y="1888825"/>
              <a:ext cx="1575998" cy="456210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Site</a:t>
              </a:r>
            </a:p>
          </p:txBody>
        </p:sp>
        <p:grpSp>
          <p:nvGrpSpPr>
            <p:cNvPr id="39" name="Group 38">
              <a:extLst>
                <a:ext uri="{FF2B5EF4-FFF2-40B4-BE49-F238E27FC236}">
                  <a16:creationId xmlns:a16="http://schemas.microsoft.com/office/drawing/2014/main" id="{F115E169-2B44-4BC8-B6BF-160B27DAFD2C}"/>
                </a:ext>
              </a:extLst>
            </p:cNvPr>
            <p:cNvGrpSpPr/>
            <p:nvPr/>
          </p:nvGrpSpPr>
          <p:grpSpPr>
            <a:xfrm>
              <a:off x="10053807" y="2391061"/>
              <a:ext cx="1575998" cy="1205220"/>
              <a:chOff x="523074" y="2148986"/>
              <a:chExt cx="1575998" cy="1205220"/>
            </a:xfrm>
          </p:grpSpPr>
          <p:pic>
            <p:nvPicPr>
              <p:cNvPr id="25" name="Picture 24">
                <a:extLst>
                  <a:ext uri="{FF2B5EF4-FFF2-40B4-BE49-F238E27FC236}">
                    <a16:creationId xmlns:a16="http://schemas.microsoft.com/office/drawing/2014/main" id="{E6A7CA2A-9DB5-4B35-B16F-20EB8C4AE8A8}"/>
                  </a:ext>
                </a:extLst>
              </p:cNvPr>
              <p:cNvPicPr>
                <a:picLocks noChangeAspect="1"/>
              </p:cNvPicPr>
              <p:nvPr/>
            </p:nvPicPr>
            <p:blipFill>
              <a:blip r:embed="rId4"/>
              <a:stretch>
                <a:fillRect/>
              </a:stretch>
            </p:blipFill>
            <p:spPr>
              <a:xfrm>
                <a:off x="736548" y="2148986"/>
                <a:ext cx="1101128" cy="711255"/>
              </a:xfrm>
              <a:prstGeom prst="rect">
                <a:avLst/>
              </a:prstGeom>
            </p:spPr>
          </p:pic>
          <p:sp>
            <p:nvSpPr>
              <p:cNvPr id="32" name="TextBox 31">
                <a:extLst>
                  <a:ext uri="{FF2B5EF4-FFF2-40B4-BE49-F238E27FC236}">
                    <a16:creationId xmlns:a16="http://schemas.microsoft.com/office/drawing/2014/main" id="{65504089-12F5-4208-88D5-6CBA93672FB8}"/>
                  </a:ext>
                </a:extLst>
              </p:cNvPr>
              <p:cNvSpPr txBox="1"/>
              <p:nvPr/>
            </p:nvSpPr>
            <p:spPr>
              <a:xfrm>
                <a:off x="523074" y="2809441"/>
                <a:ext cx="1575998"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Solar</a:t>
                </a:r>
                <a:endParaRPr kumimoji="0" lang="sv-SE" sz="24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4B3282E-C91E-4E15-BA7A-225437998307}"/>
                </a:ext>
              </a:extLst>
            </p:cNvPr>
            <p:cNvGrpSpPr/>
            <p:nvPr/>
          </p:nvGrpSpPr>
          <p:grpSpPr>
            <a:xfrm>
              <a:off x="10054198" y="3835486"/>
              <a:ext cx="1609044" cy="2598932"/>
              <a:chOff x="3008281" y="2640337"/>
              <a:chExt cx="1609044" cy="2598932"/>
            </a:xfrm>
          </p:grpSpPr>
          <p:pic>
            <p:nvPicPr>
              <p:cNvPr id="28" name="Picture 27">
                <a:extLst>
                  <a:ext uri="{FF2B5EF4-FFF2-40B4-BE49-F238E27FC236}">
                    <a16:creationId xmlns:a16="http://schemas.microsoft.com/office/drawing/2014/main" id="{892409D2-0218-437B-BC9B-8B75B8C263A9}"/>
                  </a:ext>
                </a:extLst>
              </p:cNvPr>
              <p:cNvPicPr>
                <a:picLocks noChangeAspect="1"/>
              </p:cNvPicPr>
              <p:nvPr/>
            </p:nvPicPr>
            <p:blipFill>
              <a:blip r:embed="rId5"/>
              <a:stretch>
                <a:fillRect/>
              </a:stretch>
            </p:blipFill>
            <p:spPr>
              <a:xfrm>
                <a:off x="3321450" y="2640337"/>
                <a:ext cx="482476" cy="753869"/>
              </a:xfrm>
              <a:prstGeom prst="rect">
                <a:avLst/>
              </a:prstGeom>
            </p:spPr>
          </p:pic>
          <p:pic>
            <p:nvPicPr>
              <p:cNvPr id="89" name="Picture 88">
                <a:extLst>
                  <a:ext uri="{FF2B5EF4-FFF2-40B4-BE49-F238E27FC236}">
                    <a16:creationId xmlns:a16="http://schemas.microsoft.com/office/drawing/2014/main" id="{4C98E566-E542-432F-8D57-DC0388E79D20}"/>
                  </a:ext>
                </a:extLst>
              </p:cNvPr>
              <p:cNvPicPr>
                <a:picLocks noChangeAspect="1"/>
              </p:cNvPicPr>
              <p:nvPr/>
            </p:nvPicPr>
            <p:blipFill>
              <a:blip r:embed="rId5"/>
              <a:stretch>
                <a:fillRect/>
              </a:stretch>
            </p:blipFill>
            <p:spPr>
              <a:xfrm>
                <a:off x="3762918" y="2640337"/>
                <a:ext cx="482476" cy="753869"/>
              </a:xfrm>
              <a:prstGeom prst="rect">
                <a:avLst/>
              </a:prstGeom>
            </p:spPr>
          </p:pic>
          <p:sp>
            <p:nvSpPr>
              <p:cNvPr id="93" name="TextBox 92">
                <a:extLst>
                  <a:ext uri="{FF2B5EF4-FFF2-40B4-BE49-F238E27FC236}">
                    <a16:creationId xmlns:a16="http://schemas.microsoft.com/office/drawing/2014/main" id="{1C7AF31C-2D43-4A10-BB00-D87C8CCBD563}"/>
                  </a:ext>
                </a:extLst>
              </p:cNvPr>
              <p:cNvSpPr txBox="1"/>
              <p:nvPr/>
            </p:nvSpPr>
            <p:spPr>
              <a:xfrm>
                <a:off x="3041327" y="3333949"/>
                <a:ext cx="1575998"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120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Wind</a:t>
                </a:r>
                <a:endParaRPr kumimoji="0" lang="sv-SE" sz="24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82EF5AF1-A3A2-4428-A1D5-99351340F9A8}"/>
                  </a:ext>
                </a:extLst>
              </p:cNvPr>
              <p:cNvSpPr txBox="1"/>
              <p:nvPr/>
            </p:nvSpPr>
            <p:spPr>
              <a:xfrm>
                <a:off x="3008281" y="4694504"/>
                <a:ext cx="1575998"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Grid</a:t>
                </a:r>
                <a:endParaRPr kumimoji="0" lang="sv-SE" sz="24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grpSp>
      <p:cxnSp>
        <p:nvCxnSpPr>
          <p:cNvPr id="2056" name="Connector: Elbow 2055">
            <a:extLst>
              <a:ext uri="{FF2B5EF4-FFF2-40B4-BE49-F238E27FC236}">
                <a16:creationId xmlns:a16="http://schemas.microsoft.com/office/drawing/2014/main" id="{01D81111-469E-489C-B85F-7846FBF3DA51}"/>
              </a:ext>
            </a:extLst>
          </p:cNvPr>
          <p:cNvCxnSpPr>
            <a:cxnSpLocks/>
            <a:stCxn id="2064" idx="1"/>
            <a:endCxn id="2054" idx="3"/>
          </p:cNvCxnSpPr>
          <p:nvPr/>
        </p:nvCxnSpPr>
        <p:spPr>
          <a:xfrm rot="10800000" flipV="1">
            <a:off x="5549766" y="3714118"/>
            <a:ext cx="2646542" cy="1341256"/>
          </a:xfrm>
          <a:prstGeom prst="bentConnector3">
            <a:avLst>
              <a:gd name="adj1" fmla="val 7699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57" name="TextBox 2056">
            <a:extLst>
              <a:ext uri="{FF2B5EF4-FFF2-40B4-BE49-F238E27FC236}">
                <a16:creationId xmlns:a16="http://schemas.microsoft.com/office/drawing/2014/main" id="{2F3D61AB-B891-4EF5-9029-AEBCF0D8A089}"/>
              </a:ext>
            </a:extLst>
          </p:cNvPr>
          <p:cNvSpPr txBox="1"/>
          <p:nvPr/>
        </p:nvSpPr>
        <p:spPr>
          <a:xfrm>
            <a:off x="6189545" y="3719558"/>
            <a:ext cx="1414416"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Consumption data (10 MHz)</a:t>
            </a:r>
          </a:p>
        </p:txBody>
      </p:sp>
      <p:grpSp>
        <p:nvGrpSpPr>
          <p:cNvPr id="111" name="Group 110">
            <a:extLst>
              <a:ext uri="{FF2B5EF4-FFF2-40B4-BE49-F238E27FC236}">
                <a16:creationId xmlns:a16="http://schemas.microsoft.com/office/drawing/2014/main" id="{D97E5AA0-A1C3-411B-9E44-DE90CBB277D8}"/>
              </a:ext>
            </a:extLst>
          </p:cNvPr>
          <p:cNvGrpSpPr/>
          <p:nvPr/>
        </p:nvGrpSpPr>
        <p:grpSpPr>
          <a:xfrm>
            <a:off x="1075446" y="3798314"/>
            <a:ext cx="1393951" cy="1293452"/>
            <a:chOff x="980196" y="4274564"/>
            <a:chExt cx="1393951" cy="1293452"/>
          </a:xfrm>
        </p:grpSpPr>
        <p:sp>
          <p:nvSpPr>
            <p:cNvPr id="122" name="Field gateway">
              <a:extLst>
                <a:ext uri="{FF2B5EF4-FFF2-40B4-BE49-F238E27FC236}">
                  <a16:creationId xmlns:a16="http://schemas.microsoft.com/office/drawing/2014/main" id="{8FC3F520-BEFA-401E-9724-16D899DB1ABB}"/>
                </a:ext>
              </a:extLst>
            </p:cNvPr>
            <p:cNvSpPr/>
            <p:nvPr/>
          </p:nvSpPr>
          <p:spPr>
            <a:xfrm>
              <a:off x="980196" y="4274564"/>
              <a:ext cx="1393951" cy="129345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Forecasting</a:t>
              </a:r>
            </a:p>
          </p:txBody>
        </p:sp>
        <p:pic>
          <p:nvPicPr>
            <p:cNvPr id="2059" name="Picture 2058">
              <a:extLst>
                <a:ext uri="{FF2B5EF4-FFF2-40B4-BE49-F238E27FC236}">
                  <a16:creationId xmlns:a16="http://schemas.microsoft.com/office/drawing/2014/main" id="{6226820D-946B-46F5-81A1-090099932841}"/>
                </a:ext>
              </a:extLst>
            </p:cNvPr>
            <p:cNvPicPr>
              <a:picLocks noChangeAspect="1"/>
            </p:cNvPicPr>
            <p:nvPr/>
          </p:nvPicPr>
          <p:blipFill>
            <a:blip r:embed="rId6"/>
            <a:stretch>
              <a:fillRect/>
            </a:stretch>
          </p:blipFill>
          <p:spPr>
            <a:xfrm>
              <a:off x="1447485" y="4619516"/>
              <a:ext cx="467040" cy="476893"/>
            </a:xfrm>
            <a:prstGeom prst="rect">
              <a:avLst/>
            </a:prstGeom>
          </p:spPr>
        </p:pic>
      </p:grpSp>
      <p:cxnSp>
        <p:nvCxnSpPr>
          <p:cNvPr id="2063" name="Connector: Elbow 2062">
            <a:extLst>
              <a:ext uri="{FF2B5EF4-FFF2-40B4-BE49-F238E27FC236}">
                <a16:creationId xmlns:a16="http://schemas.microsoft.com/office/drawing/2014/main" id="{60395DE4-D01C-4EDC-A79A-C14AC3634CA8}"/>
              </a:ext>
            </a:extLst>
          </p:cNvPr>
          <p:cNvCxnSpPr>
            <a:cxnSpLocks/>
            <a:stCxn id="122" idx="0"/>
            <a:endCxn id="126" idx="1"/>
          </p:cNvCxnSpPr>
          <p:nvPr/>
        </p:nvCxnSpPr>
        <p:spPr>
          <a:xfrm rot="5400000" flipH="1" flipV="1">
            <a:off x="2745600" y="2570146"/>
            <a:ext cx="254990" cy="220134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357A42B-061E-4501-820D-39B8FF7206F5}"/>
              </a:ext>
            </a:extLst>
          </p:cNvPr>
          <p:cNvSpPr txBox="1"/>
          <p:nvPr/>
        </p:nvSpPr>
        <p:spPr>
          <a:xfrm>
            <a:off x="2529676" y="2898634"/>
            <a:ext cx="1503122"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Forecast data (1/24h)</a:t>
            </a:r>
          </a:p>
        </p:txBody>
      </p:sp>
      <p:cxnSp>
        <p:nvCxnSpPr>
          <p:cNvPr id="2068" name="Connector: Elbow 2067">
            <a:extLst>
              <a:ext uri="{FF2B5EF4-FFF2-40B4-BE49-F238E27FC236}">
                <a16:creationId xmlns:a16="http://schemas.microsoft.com/office/drawing/2014/main" id="{1ECA33B8-B3DA-4EB9-B0CC-DBC75F18D5F9}"/>
              </a:ext>
            </a:extLst>
          </p:cNvPr>
          <p:cNvCxnSpPr>
            <a:cxnSpLocks/>
            <a:stCxn id="126" idx="3"/>
            <a:endCxn id="132" idx="1"/>
          </p:cNvCxnSpPr>
          <p:nvPr/>
        </p:nvCxnSpPr>
        <p:spPr>
          <a:xfrm>
            <a:off x="5549766" y="3543324"/>
            <a:ext cx="2646542" cy="413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196E77B0-FFF6-4DE5-B951-7CBF478A8FAB}"/>
              </a:ext>
            </a:extLst>
          </p:cNvPr>
          <p:cNvGrpSpPr/>
          <p:nvPr/>
        </p:nvGrpSpPr>
        <p:grpSpPr>
          <a:xfrm>
            <a:off x="8189168" y="3838864"/>
            <a:ext cx="2116882" cy="2789869"/>
            <a:chOff x="7941518" y="3381664"/>
            <a:chExt cx="2116882" cy="2789869"/>
          </a:xfrm>
        </p:grpSpPr>
        <p:grpSp>
          <p:nvGrpSpPr>
            <p:cNvPr id="22" name="Group 21">
              <a:extLst>
                <a:ext uri="{FF2B5EF4-FFF2-40B4-BE49-F238E27FC236}">
                  <a16:creationId xmlns:a16="http://schemas.microsoft.com/office/drawing/2014/main" id="{643C969A-17B7-4FE3-A688-0D48DDC39262}"/>
                </a:ext>
              </a:extLst>
            </p:cNvPr>
            <p:cNvGrpSpPr/>
            <p:nvPr/>
          </p:nvGrpSpPr>
          <p:grpSpPr>
            <a:xfrm>
              <a:off x="7941518" y="4044261"/>
              <a:ext cx="1807232" cy="444737"/>
              <a:chOff x="5841409" y="4160616"/>
              <a:chExt cx="1807232" cy="444737"/>
            </a:xfrm>
          </p:grpSpPr>
          <p:sp>
            <p:nvSpPr>
              <p:cNvPr id="80" name="Field gateway">
                <a:extLst>
                  <a:ext uri="{FF2B5EF4-FFF2-40B4-BE49-F238E27FC236}">
                    <a16:creationId xmlns:a16="http://schemas.microsoft.com/office/drawing/2014/main" id="{17E028D6-8E9B-4451-AEDC-4537B4A25F43}"/>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marL="0" marR="0" lvl="0" indent="0" algn="r" defTabSz="895747" rtl="0" eaLnBrk="1" fontAlgn="base" latinLnBrk="0" hangingPunct="1">
                  <a:lnSpc>
                    <a:spcPct val="90000"/>
                  </a:lnSpc>
                  <a:spcBef>
                    <a:spcPct val="0"/>
                  </a:spcBef>
                  <a:spcAft>
                    <a:spcPts val="0"/>
                  </a:spcAft>
                  <a:buClrTx/>
                  <a:buSzTx/>
                  <a:buFontTx/>
                  <a:buNone/>
                  <a:tabLst/>
                  <a:defRPr/>
                </a:pPr>
                <a:r>
                  <a:rPr kumimoji="0" lang="en-US" sz="1078"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  </a:t>
                </a:r>
              </a:p>
            </p:txBody>
          </p:sp>
          <p:sp>
            <p:nvSpPr>
              <p:cNvPr id="81" name="TextBox 80">
                <a:extLst>
                  <a:ext uri="{FF2B5EF4-FFF2-40B4-BE49-F238E27FC236}">
                    <a16:creationId xmlns:a16="http://schemas.microsoft.com/office/drawing/2014/main" id="{22534D00-199E-42C2-817C-A1DA8197CCA0}"/>
                  </a:ext>
                </a:extLst>
              </p:cNvPr>
              <p:cNvSpPr txBox="1"/>
              <p:nvPr/>
            </p:nvSpPr>
            <p:spPr>
              <a:xfrm>
                <a:off x="6103471" y="4160616"/>
                <a:ext cx="1545170" cy="44473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78"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pitchFamily="34" charset="0"/>
                  </a:rPr>
                  <a:t>Battery controller</a:t>
                </a:r>
                <a:endParaRPr kumimoji="0" lang="sv-SE" sz="1078"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pitchFamily="34" charset="0"/>
                </a:endParaRPr>
              </a:p>
            </p:txBody>
          </p:sp>
          <p:pic>
            <p:nvPicPr>
              <p:cNvPr id="20" name="Picture 19">
                <a:extLst>
                  <a:ext uri="{FF2B5EF4-FFF2-40B4-BE49-F238E27FC236}">
                    <a16:creationId xmlns:a16="http://schemas.microsoft.com/office/drawing/2014/main" id="{D8EDC7C7-69A1-4C78-B352-90984D6E2023}"/>
                  </a:ext>
                </a:extLst>
              </p:cNvPr>
              <p:cNvPicPr>
                <a:picLocks noChangeAspect="1"/>
              </p:cNvPicPr>
              <p:nvPr/>
            </p:nvPicPr>
            <p:blipFill>
              <a:blip r:embed="rId7"/>
              <a:stretch>
                <a:fillRect/>
              </a:stretch>
            </p:blipFill>
            <p:spPr>
              <a:xfrm>
                <a:off x="5919158" y="4229900"/>
                <a:ext cx="292293" cy="314353"/>
              </a:xfrm>
              <a:prstGeom prst="rect">
                <a:avLst/>
              </a:prstGeom>
            </p:spPr>
          </p:pic>
        </p:grpSp>
        <p:sp>
          <p:nvSpPr>
            <p:cNvPr id="97" name="Field gateway">
              <a:extLst>
                <a:ext uri="{FF2B5EF4-FFF2-40B4-BE49-F238E27FC236}">
                  <a16:creationId xmlns:a16="http://schemas.microsoft.com/office/drawing/2014/main" id="{91F3106B-5F31-4416-8ED1-43A78BC07864}"/>
                </a:ext>
              </a:extLst>
            </p:cNvPr>
            <p:cNvSpPr/>
            <p:nvPr/>
          </p:nvSpPr>
          <p:spPr>
            <a:xfrm>
              <a:off x="7941518" y="4832496"/>
              <a:ext cx="1678579" cy="1339037"/>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Battery</a:t>
              </a:r>
            </a:p>
          </p:txBody>
        </p:sp>
        <p:pic>
          <p:nvPicPr>
            <p:cNvPr id="91" name="Picture 90">
              <a:extLst>
                <a:ext uri="{FF2B5EF4-FFF2-40B4-BE49-F238E27FC236}">
                  <a16:creationId xmlns:a16="http://schemas.microsoft.com/office/drawing/2014/main" id="{55E58AFB-C9AB-4713-81B2-E3FC5B3DC908}"/>
                </a:ext>
              </a:extLst>
            </p:cNvPr>
            <p:cNvPicPr>
              <a:picLocks noChangeAspect="1"/>
            </p:cNvPicPr>
            <p:nvPr/>
          </p:nvPicPr>
          <p:blipFill>
            <a:blip r:embed="rId8"/>
            <a:stretch>
              <a:fillRect/>
            </a:stretch>
          </p:blipFill>
          <p:spPr>
            <a:xfrm>
              <a:off x="8451256" y="5175198"/>
              <a:ext cx="689663" cy="537182"/>
            </a:xfrm>
            <a:prstGeom prst="rect">
              <a:avLst/>
            </a:prstGeom>
          </p:spPr>
        </p:pic>
        <p:cxnSp>
          <p:nvCxnSpPr>
            <p:cNvPr id="48" name="Straight Arrow Connector 47">
              <a:extLst>
                <a:ext uri="{FF2B5EF4-FFF2-40B4-BE49-F238E27FC236}">
                  <a16:creationId xmlns:a16="http://schemas.microsoft.com/office/drawing/2014/main" id="{B9883AE9-999A-472B-AA3D-663646FCEB35}"/>
                </a:ext>
              </a:extLst>
            </p:cNvPr>
            <p:cNvCxnSpPr>
              <a:cxnSpLocks/>
              <a:stCxn id="97" idx="3"/>
            </p:cNvCxnSpPr>
            <p:nvPr/>
          </p:nvCxnSpPr>
          <p:spPr>
            <a:xfrm>
              <a:off x="9620097" y="5502015"/>
              <a:ext cx="438303" cy="26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ACB36AE-A37B-44C8-BF94-A7988656F490}"/>
                </a:ext>
              </a:extLst>
            </p:cNvPr>
            <p:cNvCxnSpPr>
              <a:cxnSpLocks/>
              <a:endCxn id="97" idx="0"/>
            </p:cNvCxnSpPr>
            <p:nvPr/>
          </p:nvCxnSpPr>
          <p:spPr>
            <a:xfrm flipH="1">
              <a:off x="8780808" y="4488998"/>
              <a:ext cx="4418" cy="34349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C815706-6D6B-4002-9A92-50DA8D283BE5}"/>
                </a:ext>
              </a:extLst>
            </p:cNvPr>
            <p:cNvCxnSpPr>
              <a:cxnSpLocks/>
            </p:cNvCxnSpPr>
            <p:nvPr/>
          </p:nvCxnSpPr>
          <p:spPr>
            <a:xfrm flipH="1">
              <a:off x="8776390" y="3381664"/>
              <a:ext cx="4418" cy="66655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CCD0F4AE-C871-4B25-A16E-B542C336E0A0}"/>
              </a:ext>
            </a:extLst>
          </p:cNvPr>
          <p:cNvGrpSpPr/>
          <p:nvPr/>
        </p:nvGrpSpPr>
        <p:grpSpPr>
          <a:xfrm>
            <a:off x="8189168" y="2212736"/>
            <a:ext cx="2116881" cy="1621378"/>
            <a:chOff x="8189168" y="2079386"/>
            <a:chExt cx="2116881" cy="1621378"/>
          </a:xfrm>
        </p:grpSpPr>
        <p:sp>
          <p:nvSpPr>
            <p:cNvPr id="198" name="Rectangle 197">
              <a:extLst>
                <a:ext uri="{FF2B5EF4-FFF2-40B4-BE49-F238E27FC236}">
                  <a16:creationId xmlns:a16="http://schemas.microsoft.com/office/drawing/2014/main" id="{5399570D-B4FC-4D4A-A277-C69E8A178DF5}"/>
                </a:ext>
              </a:extLst>
            </p:cNvPr>
            <p:cNvSpPr/>
            <p:nvPr/>
          </p:nvSpPr>
          <p:spPr bwMode="auto">
            <a:xfrm>
              <a:off x="8201071" y="2971836"/>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120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nvGrpSpPr>
            <p:cNvPr id="15" name="Group 14">
              <a:extLst>
                <a:ext uri="{FF2B5EF4-FFF2-40B4-BE49-F238E27FC236}">
                  <a16:creationId xmlns:a16="http://schemas.microsoft.com/office/drawing/2014/main" id="{F79010ED-EA85-466A-9535-563641DEE565}"/>
                </a:ext>
              </a:extLst>
            </p:cNvPr>
            <p:cNvGrpSpPr/>
            <p:nvPr/>
          </p:nvGrpSpPr>
          <p:grpSpPr>
            <a:xfrm>
              <a:off x="8204447" y="2079386"/>
              <a:ext cx="1678579" cy="460476"/>
              <a:chOff x="8879884" y="3465983"/>
              <a:chExt cx="1678579" cy="460476"/>
            </a:xfrm>
          </p:grpSpPr>
          <p:sp>
            <p:nvSpPr>
              <p:cNvPr id="65" name="Field gateway">
                <a:extLst>
                  <a:ext uri="{FF2B5EF4-FFF2-40B4-BE49-F238E27FC236}">
                    <a16:creationId xmlns:a16="http://schemas.microsoft.com/office/drawing/2014/main" id="{89BD8BCC-843B-4EAE-90FB-8615F6269218}"/>
                  </a:ext>
                </a:extLst>
              </p:cNvPr>
              <p:cNvSpPr/>
              <p:nvPr/>
            </p:nvSpPr>
            <p:spPr>
              <a:xfrm>
                <a:off x="8879884" y="3465983"/>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marL="0" marR="0" lvl="0" indent="0" algn="r" defTabSz="895747" rtl="0" eaLnBrk="1" fontAlgn="base" latinLnBrk="0" hangingPunct="1">
                  <a:lnSpc>
                    <a:spcPct val="90000"/>
                  </a:lnSpc>
                  <a:spcBef>
                    <a:spcPct val="0"/>
                  </a:spcBef>
                  <a:spcAft>
                    <a:spcPts val="0"/>
                  </a:spcAft>
                  <a:buClrTx/>
                  <a:buSzTx/>
                  <a:buFontTx/>
                  <a:buNone/>
                  <a:tabLst/>
                  <a:defRPr/>
                </a:pPr>
                <a:r>
                  <a:rPr kumimoji="0" lang="en-US" sz="1078"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  </a:t>
                </a:r>
              </a:p>
            </p:txBody>
          </p:sp>
          <p:sp>
            <p:nvSpPr>
              <p:cNvPr id="66" name="TextBox 65">
                <a:extLst>
                  <a:ext uri="{FF2B5EF4-FFF2-40B4-BE49-F238E27FC236}">
                    <a16:creationId xmlns:a16="http://schemas.microsoft.com/office/drawing/2014/main" id="{95804D7A-9A6B-4126-85A2-CE9FC156DFD2}"/>
                  </a:ext>
                </a:extLst>
              </p:cNvPr>
              <p:cNvSpPr txBox="1"/>
              <p:nvPr/>
            </p:nvSpPr>
            <p:spPr>
              <a:xfrm>
                <a:off x="9103780" y="3481722"/>
                <a:ext cx="1176311" cy="44473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78"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pitchFamily="34" charset="0"/>
                  </a:rPr>
                  <a:t>Power meter</a:t>
                </a:r>
                <a:endParaRPr kumimoji="0" lang="sv-SE" sz="1078"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pitchFamily="34" charset="0"/>
                </a:endParaRPr>
              </a:p>
            </p:txBody>
          </p:sp>
          <p:pic>
            <p:nvPicPr>
              <p:cNvPr id="69" name="Picture 68">
                <a:extLst>
                  <a:ext uri="{FF2B5EF4-FFF2-40B4-BE49-F238E27FC236}">
                    <a16:creationId xmlns:a16="http://schemas.microsoft.com/office/drawing/2014/main" id="{28B6B589-3696-45C1-A628-13A7D02344A2}"/>
                  </a:ext>
                </a:extLst>
              </p:cNvPr>
              <p:cNvPicPr>
                <a:picLocks noChangeAspect="1"/>
              </p:cNvPicPr>
              <p:nvPr/>
            </p:nvPicPr>
            <p:blipFill>
              <a:blip r:embed="rId9"/>
              <a:stretch>
                <a:fillRect/>
              </a:stretch>
            </p:blipFill>
            <p:spPr>
              <a:xfrm>
                <a:off x="8928592" y="3529287"/>
                <a:ext cx="302960" cy="298010"/>
              </a:xfrm>
              <a:prstGeom prst="rect">
                <a:avLst/>
              </a:prstGeom>
            </p:spPr>
          </p:pic>
        </p:grpSp>
        <p:cxnSp>
          <p:nvCxnSpPr>
            <p:cNvPr id="114" name="Straight Arrow Connector 113">
              <a:extLst>
                <a:ext uri="{FF2B5EF4-FFF2-40B4-BE49-F238E27FC236}">
                  <a16:creationId xmlns:a16="http://schemas.microsoft.com/office/drawing/2014/main" id="{A700DE98-88B3-4814-8E5F-10A682CFBB4F}"/>
                </a:ext>
              </a:extLst>
            </p:cNvPr>
            <p:cNvCxnSpPr>
              <a:cxnSpLocks/>
            </p:cNvCxnSpPr>
            <p:nvPr/>
          </p:nvCxnSpPr>
          <p:spPr>
            <a:xfrm flipH="1">
              <a:off x="9016498" y="2489829"/>
              <a:ext cx="4418" cy="34349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4E8F76E-E1DA-4F7B-A1BA-D62F736AC559}"/>
                </a:ext>
              </a:extLst>
            </p:cNvPr>
            <p:cNvCxnSpPr>
              <a:cxnSpLocks/>
            </p:cNvCxnSpPr>
            <p:nvPr/>
          </p:nvCxnSpPr>
          <p:spPr>
            <a:xfrm>
              <a:off x="9867746" y="2317233"/>
              <a:ext cx="438303" cy="26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64" name="Rectangle 2063">
              <a:extLst>
                <a:ext uri="{FF2B5EF4-FFF2-40B4-BE49-F238E27FC236}">
                  <a16:creationId xmlns:a16="http://schemas.microsoft.com/office/drawing/2014/main" id="{D98D9A54-433B-4126-9172-4B9A9DB3551C}"/>
                </a:ext>
              </a:extLst>
            </p:cNvPr>
            <p:cNvSpPr/>
            <p:nvPr/>
          </p:nvSpPr>
          <p:spPr bwMode="auto">
            <a:xfrm>
              <a:off x="8196308" y="3515658"/>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120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2" name="Rectangle 131">
              <a:extLst>
                <a:ext uri="{FF2B5EF4-FFF2-40B4-BE49-F238E27FC236}">
                  <a16:creationId xmlns:a16="http://schemas.microsoft.com/office/drawing/2014/main" id="{3E3CBAE5-B54B-4E77-BFAC-7A7FD817D3BA}"/>
                </a:ext>
              </a:extLst>
            </p:cNvPr>
            <p:cNvSpPr/>
            <p:nvPr/>
          </p:nvSpPr>
          <p:spPr bwMode="auto">
            <a:xfrm>
              <a:off x="8196308" y="3348997"/>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120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08" name="Field gateway">
              <a:extLst>
                <a:ext uri="{FF2B5EF4-FFF2-40B4-BE49-F238E27FC236}">
                  <a16:creationId xmlns:a16="http://schemas.microsoft.com/office/drawing/2014/main" id="{8E53DA17-C542-449C-A651-7678A11A5CBA}"/>
                </a:ext>
              </a:extLst>
            </p:cNvPr>
            <p:cNvSpPr/>
            <p:nvPr/>
          </p:nvSpPr>
          <p:spPr>
            <a:xfrm>
              <a:off x="8189168" y="2842746"/>
              <a:ext cx="1678579" cy="85801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marL="0" marR="0" lvl="0" indent="0" algn="r" defTabSz="895747" rtl="0" eaLnBrk="1" fontAlgn="base" latinLnBrk="0" hangingPunct="1">
                <a:lnSpc>
                  <a:spcPct val="90000"/>
                </a:lnSpc>
                <a:spcBef>
                  <a:spcPct val="0"/>
                </a:spcBef>
                <a:spcAft>
                  <a:spcPts val="0"/>
                </a:spcAft>
                <a:buClrTx/>
                <a:buSzTx/>
                <a:buFontTx/>
                <a:buNone/>
                <a:tabLst/>
                <a:defRPr/>
              </a:pPr>
              <a:r>
                <a:rPr kumimoji="0" lang="en-US" sz="1078"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  </a:t>
              </a:r>
            </a:p>
          </p:txBody>
        </p:sp>
        <p:sp>
          <p:nvSpPr>
            <p:cNvPr id="109" name="TextBox 108">
              <a:extLst>
                <a:ext uri="{FF2B5EF4-FFF2-40B4-BE49-F238E27FC236}">
                  <a16:creationId xmlns:a16="http://schemas.microsoft.com/office/drawing/2014/main" id="{D78F97DA-864F-41CA-AD24-A8590C5881EB}"/>
                </a:ext>
              </a:extLst>
            </p:cNvPr>
            <p:cNvSpPr txBox="1"/>
            <p:nvPr/>
          </p:nvSpPr>
          <p:spPr>
            <a:xfrm>
              <a:off x="8484571" y="3036946"/>
              <a:ext cx="1316313" cy="444737"/>
            </a:xfrm>
            <a:prstGeom prst="rect">
              <a:avLst/>
            </a:prstGeom>
            <a:noFill/>
          </p:spPr>
          <p:txBody>
            <a:bodyPr wrap="square" lIns="182880" tIns="146304" rIns="182880" bIns="146304" rtlCol="0">
              <a:sp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85" name="Picture 84">
              <a:extLst>
                <a:ext uri="{FF2B5EF4-FFF2-40B4-BE49-F238E27FC236}">
                  <a16:creationId xmlns:a16="http://schemas.microsoft.com/office/drawing/2014/main" id="{9DE2E385-117D-470B-B785-7A695FB99F67}"/>
                </a:ext>
              </a:extLst>
            </p:cNvPr>
            <p:cNvPicPr>
              <a:picLocks noChangeAspect="1"/>
            </p:cNvPicPr>
            <p:nvPr/>
          </p:nvPicPr>
          <p:blipFill>
            <a:blip r:embed="rId10"/>
            <a:stretch>
              <a:fillRect/>
            </a:stretch>
          </p:blipFill>
          <p:spPr>
            <a:xfrm>
              <a:off x="8246442" y="3137181"/>
              <a:ext cx="373027" cy="267732"/>
            </a:xfrm>
            <a:prstGeom prst="rect">
              <a:avLst/>
            </a:prstGeom>
          </p:spPr>
        </p:pic>
      </p:grpSp>
      <p:grpSp>
        <p:nvGrpSpPr>
          <p:cNvPr id="121" name="Group 120">
            <a:extLst>
              <a:ext uri="{FF2B5EF4-FFF2-40B4-BE49-F238E27FC236}">
                <a16:creationId xmlns:a16="http://schemas.microsoft.com/office/drawing/2014/main" id="{C78DB1F0-8F36-4F7B-87A0-CDE3317B750E}"/>
              </a:ext>
            </a:extLst>
          </p:cNvPr>
          <p:cNvGrpSpPr/>
          <p:nvPr/>
        </p:nvGrpSpPr>
        <p:grpSpPr>
          <a:xfrm>
            <a:off x="3973768" y="3150398"/>
            <a:ext cx="1575998" cy="785852"/>
            <a:chOff x="4831018" y="2426498"/>
            <a:chExt cx="1575998" cy="785852"/>
          </a:xfrm>
        </p:grpSpPr>
        <p:sp>
          <p:nvSpPr>
            <p:cNvPr id="126" name="Rectangle 125">
              <a:extLst>
                <a:ext uri="{FF2B5EF4-FFF2-40B4-BE49-F238E27FC236}">
                  <a16:creationId xmlns:a16="http://schemas.microsoft.com/office/drawing/2014/main" id="{6F2ABB3B-9715-4241-AB19-67832D64505F}"/>
                </a:ext>
              </a:extLst>
            </p:cNvPr>
            <p:cNvSpPr/>
            <p:nvPr/>
          </p:nvSpPr>
          <p:spPr bwMode="auto">
            <a:xfrm>
              <a:off x="4831018" y="2426498"/>
              <a:ext cx="1575998" cy="785852"/>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120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141" name="Picture 140">
              <a:extLst>
                <a:ext uri="{FF2B5EF4-FFF2-40B4-BE49-F238E27FC236}">
                  <a16:creationId xmlns:a16="http://schemas.microsoft.com/office/drawing/2014/main" id="{3FACD0D5-9CAF-4823-8B29-04055621BBED}"/>
                </a:ext>
              </a:extLst>
            </p:cNvPr>
            <p:cNvPicPr>
              <a:picLocks noChangeAspect="1"/>
            </p:cNvPicPr>
            <p:nvPr/>
          </p:nvPicPr>
          <p:blipFill>
            <a:blip r:embed="rId11"/>
            <a:stretch>
              <a:fillRect/>
            </a:stretch>
          </p:blipFill>
          <p:spPr>
            <a:xfrm>
              <a:off x="5341870" y="2562676"/>
              <a:ext cx="509939" cy="509939"/>
            </a:xfrm>
            <a:prstGeom prst="rect">
              <a:avLst/>
            </a:prstGeom>
          </p:spPr>
        </p:pic>
      </p:grpSp>
      <p:grpSp>
        <p:nvGrpSpPr>
          <p:cNvPr id="105" name="Group 104">
            <a:extLst>
              <a:ext uri="{FF2B5EF4-FFF2-40B4-BE49-F238E27FC236}">
                <a16:creationId xmlns:a16="http://schemas.microsoft.com/office/drawing/2014/main" id="{CCEA7774-7264-4202-86E6-9176DCB82C30}"/>
              </a:ext>
            </a:extLst>
          </p:cNvPr>
          <p:cNvGrpSpPr/>
          <p:nvPr/>
        </p:nvGrpSpPr>
        <p:grpSpPr>
          <a:xfrm>
            <a:off x="3973768" y="4662448"/>
            <a:ext cx="1575998" cy="785852"/>
            <a:chOff x="4831018" y="4529098"/>
            <a:chExt cx="1575998" cy="785852"/>
          </a:xfrm>
        </p:grpSpPr>
        <p:sp>
          <p:nvSpPr>
            <p:cNvPr id="2054" name="Rectangle 2053">
              <a:extLst>
                <a:ext uri="{FF2B5EF4-FFF2-40B4-BE49-F238E27FC236}">
                  <a16:creationId xmlns:a16="http://schemas.microsoft.com/office/drawing/2014/main" id="{250457FC-34EF-4093-9C9F-66F3B970F025}"/>
                </a:ext>
              </a:extLst>
            </p:cNvPr>
            <p:cNvSpPr/>
            <p:nvPr/>
          </p:nvSpPr>
          <p:spPr bwMode="auto">
            <a:xfrm>
              <a:off x="4831018" y="4529098"/>
              <a:ext cx="1575998" cy="785852"/>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120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156" name="Picture 155">
              <a:extLst>
                <a:ext uri="{FF2B5EF4-FFF2-40B4-BE49-F238E27FC236}">
                  <a16:creationId xmlns:a16="http://schemas.microsoft.com/office/drawing/2014/main" id="{CFA31CA3-8E25-47B2-B24F-885852692E05}"/>
                </a:ext>
              </a:extLst>
            </p:cNvPr>
            <p:cNvPicPr>
              <a:picLocks noChangeAspect="1"/>
            </p:cNvPicPr>
            <p:nvPr/>
          </p:nvPicPr>
          <p:blipFill>
            <a:blip r:embed="rId12"/>
            <a:stretch>
              <a:fillRect/>
            </a:stretch>
          </p:blipFill>
          <p:spPr>
            <a:xfrm>
              <a:off x="5335725" y="4660747"/>
              <a:ext cx="509939" cy="509939"/>
            </a:xfrm>
            <a:prstGeom prst="rect">
              <a:avLst/>
            </a:prstGeom>
          </p:spPr>
        </p:pic>
      </p:grpSp>
      <p:cxnSp>
        <p:nvCxnSpPr>
          <p:cNvPr id="131" name="Connector: Elbow 130">
            <a:extLst>
              <a:ext uri="{FF2B5EF4-FFF2-40B4-BE49-F238E27FC236}">
                <a16:creationId xmlns:a16="http://schemas.microsoft.com/office/drawing/2014/main" id="{72A58694-08B9-4C41-8F43-979C97D475D9}"/>
              </a:ext>
            </a:extLst>
          </p:cNvPr>
          <p:cNvCxnSpPr>
            <a:cxnSpLocks/>
            <a:stCxn id="170" idx="0"/>
            <a:endCxn id="122" idx="2"/>
          </p:cNvCxnSpPr>
          <p:nvPr/>
        </p:nvCxnSpPr>
        <p:spPr>
          <a:xfrm rot="16200000" flipV="1">
            <a:off x="1943692" y="4920496"/>
            <a:ext cx="596324" cy="93886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79A19554-6F2C-4012-BB6B-82F4FA2840DD}"/>
              </a:ext>
            </a:extLst>
          </p:cNvPr>
          <p:cNvCxnSpPr>
            <a:cxnSpLocks/>
            <a:stCxn id="171" idx="0"/>
            <a:endCxn id="122" idx="2"/>
          </p:cNvCxnSpPr>
          <p:nvPr/>
        </p:nvCxnSpPr>
        <p:spPr>
          <a:xfrm rot="5400000" flipH="1" flipV="1">
            <a:off x="1052107" y="4967775"/>
            <a:ext cx="596324" cy="84430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256F7BD2-995C-4D43-877E-9E4D41808111}"/>
              </a:ext>
            </a:extLst>
          </p:cNvPr>
          <p:cNvCxnSpPr>
            <a:cxnSpLocks/>
            <a:stCxn id="183" idx="2"/>
            <a:endCxn id="198" idx="1"/>
          </p:cNvCxnSpPr>
          <p:nvPr/>
        </p:nvCxnSpPr>
        <p:spPr>
          <a:xfrm rot="16200000" flipH="1">
            <a:off x="7225260" y="2194485"/>
            <a:ext cx="600356" cy="1351265"/>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0C789CC9-EAD0-4FE9-8B1F-35188612F757}"/>
              </a:ext>
            </a:extLst>
          </p:cNvPr>
          <p:cNvCxnSpPr>
            <a:stCxn id="2054" idx="1"/>
          </p:cNvCxnSpPr>
          <p:nvPr/>
        </p:nvCxnSpPr>
        <p:spPr>
          <a:xfrm rot="10800000">
            <a:off x="2529676" y="4431030"/>
            <a:ext cx="1444092" cy="62434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56B9BC8F-3EB7-4FDB-B4A1-70AC37D31A7D}"/>
              </a:ext>
            </a:extLst>
          </p:cNvPr>
          <p:cNvGrpSpPr/>
          <p:nvPr/>
        </p:nvGrpSpPr>
        <p:grpSpPr>
          <a:xfrm>
            <a:off x="231140" y="5688090"/>
            <a:ext cx="3177121" cy="937219"/>
            <a:chOff x="231140" y="5554740"/>
            <a:chExt cx="3177121" cy="937219"/>
          </a:xfrm>
        </p:grpSpPr>
        <p:grpSp>
          <p:nvGrpSpPr>
            <p:cNvPr id="175" name="Group 174">
              <a:extLst>
                <a:ext uri="{FF2B5EF4-FFF2-40B4-BE49-F238E27FC236}">
                  <a16:creationId xmlns:a16="http://schemas.microsoft.com/office/drawing/2014/main" id="{8AA88452-BBE1-4170-B4B0-000F99991ACF}"/>
                </a:ext>
              </a:extLst>
            </p:cNvPr>
            <p:cNvGrpSpPr/>
            <p:nvPr/>
          </p:nvGrpSpPr>
          <p:grpSpPr>
            <a:xfrm>
              <a:off x="2014310" y="5554740"/>
              <a:ext cx="1393951" cy="937219"/>
              <a:chOff x="2271485" y="5554740"/>
              <a:chExt cx="1393951" cy="937219"/>
            </a:xfrm>
          </p:grpSpPr>
          <p:sp>
            <p:nvSpPr>
              <p:cNvPr id="170" name="Field gateway">
                <a:extLst>
                  <a:ext uri="{FF2B5EF4-FFF2-40B4-BE49-F238E27FC236}">
                    <a16:creationId xmlns:a16="http://schemas.microsoft.com/office/drawing/2014/main" id="{4CDB096D-493E-40AC-AF7B-2D7C1DF98BA0}"/>
                  </a:ext>
                </a:extLst>
              </p:cNvPr>
              <p:cNvSpPr/>
              <p:nvPr/>
            </p:nvSpPr>
            <p:spPr>
              <a:xfrm>
                <a:off x="2271485"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Weather</a:t>
                </a:r>
              </a:p>
            </p:txBody>
          </p:sp>
          <p:pic>
            <p:nvPicPr>
              <p:cNvPr id="166" name="Picture 165">
                <a:extLst>
                  <a:ext uri="{FF2B5EF4-FFF2-40B4-BE49-F238E27FC236}">
                    <a16:creationId xmlns:a16="http://schemas.microsoft.com/office/drawing/2014/main" id="{412C8BC8-DB95-444A-B3A9-AC222D3CC9CF}"/>
                  </a:ext>
                </a:extLst>
              </p:cNvPr>
              <p:cNvPicPr>
                <a:picLocks noChangeAspect="1"/>
              </p:cNvPicPr>
              <p:nvPr/>
            </p:nvPicPr>
            <p:blipFill>
              <a:blip r:embed="rId13"/>
              <a:stretch>
                <a:fillRect/>
              </a:stretch>
            </p:blipFill>
            <p:spPr>
              <a:xfrm>
                <a:off x="2652028" y="5650269"/>
                <a:ext cx="632864" cy="565206"/>
              </a:xfrm>
              <a:prstGeom prst="rect">
                <a:avLst/>
              </a:prstGeom>
            </p:spPr>
          </p:pic>
        </p:grpSp>
        <p:grpSp>
          <p:nvGrpSpPr>
            <p:cNvPr id="174" name="Group 173">
              <a:extLst>
                <a:ext uri="{FF2B5EF4-FFF2-40B4-BE49-F238E27FC236}">
                  <a16:creationId xmlns:a16="http://schemas.microsoft.com/office/drawing/2014/main" id="{010A781F-BF81-4527-BB54-6552A028A791}"/>
                </a:ext>
              </a:extLst>
            </p:cNvPr>
            <p:cNvGrpSpPr/>
            <p:nvPr/>
          </p:nvGrpSpPr>
          <p:grpSpPr>
            <a:xfrm>
              <a:off x="231140" y="5554740"/>
              <a:ext cx="1393951" cy="937219"/>
              <a:chOff x="364490" y="5554740"/>
              <a:chExt cx="1393951" cy="937219"/>
            </a:xfrm>
          </p:grpSpPr>
          <p:sp>
            <p:nvSpPr>
              <p:cNvPr id="171" name="Field gateway">
                <a:extLst>
                  <a:ext uri="{FF2B5EF4-FFF2-40B4-BE49-F238E27FC236}">
                    <a16:creationId xmlns:a16="http://schemas.microsoft.com/office/drawing/2014/main" id="{5189A044-4C03-4A52-AE70-3F85805039BB}"/>
                  </a:ext>
                </a:extLst>
              </p:cNvPr>
              <p:cNvSpPr/>
              <p:nvPr/>
            </p:nvSpPr>
            <p:spPr>
              <a:xfrm>
                <a:off x="364490"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Spot Price</a:t>
                </a:r>
              </a:p>
            </p:txBody>
          </p:sp>
          <p:pic>
            <p:nvPicPr>
              <p:cNvPr id="172" name="Picture 171">
                <a:extLst>
                  <a:ext uri="{FF2B5EF4-FFF2-40B4-BE49-F238E27FC236}">
                    <a16:creationId xmlns:a16="http://schemas.microsoft.com/office/drawing/2014/main" id="{1E0A6ED0-F0D7-4621-96E2-D3FC63F2E4F4}"/>
                  </a:ext>
                </a:extLst>
              </p:cNvPr>
              <p:cNvPicPr>
                <a:picLocks noChangeAspect="1"/>
              </p:cNvPicPr>
              <p:nvPr/>
            </p:nvPicPr>
            <p:blipFill>
              <a:blip r:embed="rId14"/>
              <a:stretch>
                <a:fillRect/>
              </a:stretch>
            </p:blipFill>
            <p:spPr>
              <a:xfrm>
                <a:off x="995657" y="5659874"/>
                <a:ext cx="497457" cy="492588"/>
              </a:xfrm>
              <a:prstGeom prst="rect">
                <a:avLst/>
              </a:prstGeom>
            </p:spPr>
          </p:pic>
          <p:pic>
            <p:nvPicPr>
              <p:cNvPr id="173" name="Picture 172">
                <a:extLst>
                  <a:ext uri="{FF2B5EF4-FFF2-40B4-BE49-F238E27FC236}">
                    <a16:creationId xmlns:a16="http://schemas.microsoft.com/office/drawing/2014/main" id="{05AB82BF-BD09-4727-A6E3-3311BCC1618D}"/>
                  </a:ext>
                </a:extLst>
              </p:cNvPr>
              <p:cNvPicPr>
                <a:picLocks noChangeAspect="1"/>
              </p:cNvPicPr>
              <p:nvPr/>
            </p:nvPicPr>
            <p:blipFill>
              <a:blip r:embed="rId15"/>
              <a:stretch>
                <a:fillRect/>
              </a:stretch>
            </p:blipFill>
            <p:spPr>
              <a:xfrm>
                <a:off x="504769" y="5802496"/>
                <a:ext cx="350610" cy="349966"/>
              </a:xfrm>
              <a:prstGeom prst="rect">
                <a:avLst/>
              </a:prstGeom>
            </p:spPr>
          </p:pic>
        </p:grpSp>
      </p:grpSp>
      <p:sp>
        <p:nvSpPr>
          <p:cNvPr id="213" name="TextBox 212">
            <a:extLst>
              <a:ext uri="{FF2B5EF4-FFF2-40B4-BE49-F238E27FC236}">
                <a16:creationId xmlns:a16="http://schemas.microsoft.com/office/drawing/2014/main" id="{AD0DCDEA-5125-4A24-AD59-4ED9992A325B}"/>
              </a:ext>
            </a:extLst>
          </p:cNvPr>
          <p:cNvSpPr txBox="1"/>
          <p:nvPr/>
        </p:nvSpPr>
        <p:spPr>
          <a:xfrm>
            <a:off x="8969358" y="3952569"/>
            <a:ext cx="1122884"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Optimization</a:t>
            </a:r>
          </a:p>
        </p:txBody>
      </p:sp>
      <p:grpSp>
        <p:nvGrpSpPr>
          <p:cNvPr id="4" name="Group 3">
            <a:extLst>
              <a:ext uri="{FF2B5EF4-FFF2-40B4-BE49-F238E27FC236}">
                <a16:creationId xmlns:a16="http://schemas.microsoft.com/office/drawing/2014/main" id="{A5BF3E6C-29D9-4B81-BCC1-F5B9E7B7B246}"/>
              </a:ext>
            </a:extLst>
          </p:cNvPr>
          <p:cNvGrpSpPr/>
          <p:nvPr/>
        </p:nvGrpSpPr>
        <p:grpSpPr>
          <a:xfrm>
            <a:off x="5801707" y="1588982"/>
            <a:ext cx="2096198" cy="980958"/>
            <a:chOff x="5887432" y="1455632"/>
            <a:chExt cx="2096198" cy="980958"/>
          </a:xfrm>
        </p:grpSpPr>
        <p:grpSp>
          <p:nvGrpSpPr>
            <p:cNvPr id="177" name="Group 176">
              <a:extLst>
                <a:ext uri="{FF2B5EF4-FFF2-40B4-BE49-F238E27FC236}">
                  <a16:creationId xmlns:a16="http://schemas.microsoft.com/office/drawing/2014/main" id="{7D8C6FDB-5182-46BC-83AB-A01F91F8EF78}"/>
                </a:ext>
              </a:extLst>
            </p:cNvPr>
            <p:cNvGrpSpPr/>
            <p:nvPr/>
          </p:nvGrpSpPr>
          <p:grpSpPr>
            <a:xfrm>
              <a:off x="5887432" y="1455632"/>
              <a:ext cx="2096198" cy="980958"/>
              <a:chOff x="5887432" y="1455632"/>
              <a:chExt cx="2096198" cy="980958"/>
            </a:xfrm>
          </p:grpSpPr>
          <p:sp>
            <p:nvSpPr>
              <p:cNvPr id="183" name="Field gateway">
                <a:extLst>
                  <a:ext uri="{FF2B5EF4-FFF2-40B4-BE49-F238E27FC236}">
                    <a16:creationId xmlns:a16="http://schemas.microsoft.com/office/drawing/2014/main" id="{63F08F34-46F6-479C-9FCE-76EF2EB13D46}"/>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1"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vattenfall.</a:t>
                </a:r>
                <a:r>
                  <a:rPr kumimoji="0" lang="en-US" sz="1078" b="0" i="0" u="none" strike="noStrike" kern="120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rPr>
                  <a:t>microServiceBus.com</a:t>
                </a:r>
              </a:p>
            </p:txBody>
          </p:sp>
          <p:pic>
            <p:nvPicPr>
              <p:cNvPr id="154" name="Picture 153">
                <a:extLst>
                  <a:ext uri="{FF2B5EF4-FFF2-40B4-BE49-F238E27FC236}">
                    <a16:creationId xmlns:a16="http://schemas.microsoft.com/office/drawing/2014/main" id="{8F6647CE-F7F9-4815-B271-5C65BA0CB5A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3" name="TextBox 2">
              <a:extLst>
                <a:ext uri="{FF2B5EF4-FFF2-40B4-BE49-F238E27FC236}">
                  <a16:creationId xmlns:a16="http://schemas.microsoft.com/office/drawing/2014/main" id="{A1CB7DD2-CD3C-421A-8DB2-A0A73EB4DCCA}"/>
                </a:ext>
              </a:extLst>
            </p:cNvPr>
            <p:cNvSpPr txBox="1"/>
            <p:nvPr/>
          </p:nvSpPr>
          <p:spPr>
            <a:xfrm>
              <a:off x="6577964" y="1545570"/>
              <a:ext cx="1298163"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sv-SE" sz="1200" b="0" i="0" u="none" strike="noStrike" kern="120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Device</a:t>
              </a:r>
              <a:r>
                <a:rPr kumimoji="0" lang="sv-SE" sz="12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Management</a:t>
              </a:r>
              <a:endParaRPr kumimoji="0" lang="sv-SE" sz="24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6A12D3F5-5EEC-419D-B582-30650C78AFB7}"/>
              </a:ext>
            </a:extLst>
          </p:cNvPr>
          <p:cNvGrpSpPr/>
          <p:nvPr/>
        </p:nvGrpSpPr>
        <p:grpSpPr>
          <a:xfrm>
            <a:off x="1008411" y="1614027"/>
            <a:ext cx="1393951" cy="937219"/>
            <a:chOff x="546724" y="1575296"/>
            <a:chExt cx="1393951" cy="937219"/>
          </a:xfrm>
        </p:grpSpPr>
        <p:sp>
          <p:nvSpPr>
            <p:cNvPr id="75" name="Field gateway">
              <a:extLst>
                <a:ext uri="{FF2B5EF4-FFF2-40B4-BE49-F238E27FC236}">
                  <a16:creationId xmlns:a16="http://schemas.microsoft.com/office/drawing/2014/main" id="{6F040F09-68DD-4F29-BD62-0622125CD3F1}"/>
                </a:ext>
              </a:extLst>
            </p:cNvPr>
            <p:cNvSpPr/>
            <p:nvPr/>
          </p:nvSpPr>
          <p:spPr>
            <a:xfrm>
              <a:off x="546724" y="1575296"/>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1200" cap="none" spc="0" normalizeH="0" baseline="0" noProof="0" dirty="0" err="1">
                  <a:ln>
                    <a:noFill/>
                  </a:ln>
                  <a:solidFill>
                    <a:prstClr val="white"/>
                  </a:solidFill>
                  <a:effectLst/>
                  <a:uLnTx/>
                  <a:uFillTx/>
                  <a:latin typeface="Segoe UI Semibold" panose="020B0702040204020203" pitchFamily="34" charset="0"/>
                  <a:ea typeface="Segoe UI" pitchFamily="34" charset="0"/>
                  <a:cs typeface="Segoe UI" pitchFamily="34" charset="0"/>
                </a:rPr>
                <a:t>Matlab</a:t>
              </a:r>
              <a:r>
                <a:rPr kumimoji="0" lang="en-US" sz="1078"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 / </a:t>
              </a:r>
              <a:r>
                <a:rPr kumimoji="0" lang="en-US" sz="1078" b="0" i="0" u="none" strike="noStrike" kern="1200" cap="none" spc="0" normalizeH="0" baseline="0" noProof="0" dirty="0" err="1">
                  <a:ln>
                    <a:noFill/>
                  </a:ln>
                  <a:solidFill>
                    <a:prstClr val="white"/>
                  </a:solidFill>
                  <a:effectLst/>
                  <a:uLnTx/>
                  <a:uFillTx/>
                  <a:latin typeface="Segoe UI Semibold" panose="020B0702040204020203" pitchFamily="34" charset="0"/>
                  <a:ea typeface="Segoe UI" pitchFamily="34" charset="0"/>
                  <a:cs typeface="Segoe UI" pitchFamily="34" charset="0"/>
                </a:rPr>
                <a:t>SimuLink</a:t>
              </a:r>
              <a:r>
                <a:rPr kumimoji="0" lang="en-US" sz="1078"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 </a:t>
              </a:r>
            </a:p>
          </p:txBody>
        </p:sp>
        <p:pic>
          <p:nvPicPr>
            <p:cNvPr id="5" name="Picture 4">
              <a:extLst>
                <a:ext uri="{FF2B5EF4-FFF2-40B4-BE49-F238E27FC236}">
                  <a16:creationId xmlns:a16="http://schemas.microsoft.com/office/drawing/2014/main" id="{5650D2DA-2BCA-42A6-A493-E2D63F7622D6}"/>
                </a:ext>
              </a:extLst>
            </p:cNvPr>
            <p:cNvPicPr>
              <a:picLocks noChangeAspect="1"/>
            </p:cNvPicPr>
            <p:nvPr/>
          </p:nvPicPr>
          <p:blipFill>
            <a:blip r:embed="rId17"/>
            <a:stretch>
              <a:fillRect/>
            </a:stretch>
          </p:blipFill>
          <p:spPr>
            <a:xfrm>
              <a:off x="915655" y="1704660"/>
              <a:ext cx="552791" cy="552791"/>
            </a:xfrm>
            <a:prstGeom prst="rect">
              <a:avLst/>
            </a:prstGeom>
          </p:spPr>
        </p:pic>
      </p:grpSp>
      <p:cxnSp>
        <p:nvCxnSpPr>
          <p:cNvPr id="7" name="Connector: Elbow 6">
            <a:extLst>
              <a:ext uri="{FF2B5EF4-FFF2-40B4-BE49-F238E27FC236}">
                <a16:creationId xmlns:a16="http://schemas.microsoft.com/office/drawing/2014/main" id="{0642B01B-C328-4AA0-9DFC-E24095615C97}"/>
              </a:ext>
            </a:extLst>
          </p:cNvPr>
          <p:cNvCxnSpPr>
            <a:stCxn id="122" idx="1"/>
            <a:endCxn id="75" idx="1"/>
          </p:cNvCxnSpPr>
          <p:nvPr/>
        </p:nvCxnSpPr>
        <p:spPr>
          <a:xfrm rot="10800000">
            <a:off x="1008412" y="2082638"/>
            <a:ext cx="67035" cy="2362403"/>
          </a:xfrm>
          <a:prstGeom prst="bentConnector3">
            <a:avLst>
              <a:gd name="adj1" fmla="val 838868"/>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F384575-D5F6-4E6D-8A89-96287D1F7B9B}"/>
              </a:ext>
            </a:extLst>
          </p:cNvPr>
          <p:cNvCxnSpPr>
            <a:stCxn id="75" idx="3"/>
            <a:endCxn id="183" idx="1"/>
          </p:cNvCxnSpPr>
          <p:nvPr/>
        </p:nvCxnSpPr>
        <p:spPr>
          <a:xfrm flipV="1">
            <a:off x="2402362" y="2079461"/>
            <a:ext cx="3399345" cy="31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91401CF-7CAA-4747-AF63-E9E302D2623D}"/>
              </a:ext>
            </a:extLst>
          </p:cNvPr>
          <p:cNvSpPr txBox="1"/>
          <p:nvPr/>
        </p:nvSpPr>
        <p:spPr>
          <a:xfrm>
            <a:off x="3168839" y="1715917"/>
            <a:ext cx="1414416"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Code updates</a:t>
            </a:r>
          </a:p>
        </p:txBody>
      </p:sp>
      <p:grpSp>
        <p:nvGrpSpPr>
          <p:cNvPr id="24" name="Group 23">
            <a:extLst>
              <a:ext uri="{FF2B5EF4-FFF2-40B4-BE49-F238E27FC236}">
                <a16:creationId xmlns:a16="http://schemas.microsoft.com/office/drawing/2014/main" id="{8C6783DA-64DF-4484-AA17-798C53283B79}"/>
              </a:ext>
            </a:extLst>
          </p:cNvPr>
          <p:cNvGrpSpPr/>
          <p:nvPr/>
        </p:nvGrpSpPr>
        <p:grpSpPr>
          <a:xfrm>
            <a:off x="6423685" y="3829272"/>
            <a:ext cx="1989356" cy="2788187"/>
            <a:chOff x="6423685" y="3829272"/>
            <a:chExt cx="1989356" cy="2788187"/>
          </a:xfrm>
        </p:grpSpPr>
        <p:sp>
          <p:nvSpPr>
            <p:cNvPr id="110" name="Rectangle 109">
              <a:extLst>
                <a:ext uri="{FF2B5EF4-FFF2-40B4-BE49-F238E27FC236}">
                  <a16:creationId xmlns:a16="http://schemas.microsoft.com/office/drawing/2014/main" id="{7B1D81F2-78D2-4E62-8BB6-94086AD93173}"/>
                </a:ext>
              </a:extLst>
            </p:cNvPr>
            <p:cNvSpPr/>
            <p:nvPr/>
          </p:nvSpPr>
          <p:spPr bwMode="auto">
            <a:xfrm>
              <a:off x="7188058" y="4514282"/>
              <a:ext cx="210598" cy="152400"/>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120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nvGrpSpPr>
            <p:cNvPr id="92" name="Group 91">
              <a:extLst>
                <a:ext uri="{FF2B5EF4-FFF2-40B4-BE49-F238E27FC236}">
                  <a16:creationId xmlns:a16="http://schemas.microsoft.com/office/drawing/2014/main" id="{10146012-C921-49D0-90C3-F97F6F082D57}"/>
                </a:ext>
              </a:extLst>
            </p:cNvPr>
            <p:cNvGrpSpPr/>
            <p:nvPr/>
          </p:nvGrpSpPr>
          <p:grpSpPr>
            <a:xfrm>
              <a:off x="6423685" y="4490187"/>
              <a:ext cx="1870317" cy="444737"/>
              <a:chOff x="5841409" y="4160616"/>
              <a:chExt cx="1870317" cy="444737"/>
            </a:xfrm>
          </p:grpSpPr>
          <p:sp>
            <p:nvSpPr>
              <p:cNvPr id="103" name="Field gateway">
                <a:extLst>
                  <a:ext uri="{FF2B5EF4-FFF2-40B4-BE49-F238E27FC236}">
                    <a16:creationId xmlns:a16="http://schemas.microsoft.com/office/drawing/2014/main" id="{C1EA5661-5ED7-464A-A8BA-11824D219761}"/>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marL="0" marR="0" lvl="0" indent="0" algn="r" defTabSz="895747" rtl="0" eaLnBrk="1" fontAlgn="base" latinLnBrk="0" hangingPunct="1">
                  <a:lnSpc>
                    <a:spcPct val="90000"/>
                  </a:lnSpc>
                  <a:spcBef>
                    <a:spcPct val="0"/>
                  </a:spcBef>
                  <a:spcAft>
                    <a:spcPts val="0"/>
                  </a:spcAft>
                  <a:buClrTx/>
                  <a:buSzTx/>
                  <a:buFontTx/>
                  <a:buNone/>
                  <a:tabLst/>
                  <a:defRPr/>
                </a:pPr>
                <a:r>
                  <a:rPr kumimoji="0" lang="en-US" sz="1078"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  </a:t>
                </a:r>
              </a:p>
            </p:txBody>
          </p:sp>
          <p:sp>
            <p:nvSpPr>
              <p:cNvPr id="106" name="TextBox 105">
                <a:extLst>
                  <a:ext uri="{FF2B5EF4-FFF2-40B4-BE49-F238E27FC236}">
                    <a16:creationId xmlns:a16="http://schemas.microsoft.com/office/drawing/2014/main" id="{7C757DC9-A134-4A36-833F-C4F6C642D28F}"/>
                  </a:ext>
                </a:extLst>
              </p:cNvPr>
              <p:cNvSpPr txBox="1"/>
              <p:nvPr/>
            </p:nvSpPr>
            <p:spPr>
              <a:xfrm>
                <a:off x="6074896" y="4160616"/>
                <a:ext cx="1636830" cy="44473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78"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pitchFamily="34" charset="0"/>
                  </a:rPr>
                  <a:t>Charging controller</a:t>
                </a:r>
                <a:endParaRPr kumimoji="0" lang="sv-SE" sz="1078"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pitchFamily="34" charset="0"/>
                </a:endParaRPr>
              </a:p>
            </p:txBody>
          </p:sp>
          <p:pic>
            <p:nvPicPr>
              <p:cNvPr id="107" name="Picture 106">
                <a:extLst>
                  <a:ext uri="{FF2B5EF4-FFF2-40B4-BE49-F238E27FC236}">
                    <a16:creationId xmlns:a16="http://schemas.microsoft.com/office/drawing/2014/main" id="{20DF85B7-8C80-4E4C-9B07-B9CF5D785141}"/>
                  </a:ext>
                </a:extLst>
              </p:cNvPr>
              <p:cNvPicPr>
                <a:picLocks noChangeAspect="1"/>
              </p:cNvPicPr>
              <p:nvPr/>
            </p:nvPicPr>
            <p:blipFill>
              <a:blip r:embed="rId7"/>
              <a:stretch>
                <a:fillRect/>
              </a:stretch>
            </p:blipFill>
            <p:spPr>
              <a:xfrm>
                <a:off x="5919158" y="4229900"/>
                <a:ext cx="292293" cy="314353"/>
              </a:xfrm>
              <a:prstGeom prst="rect">
                <a:avLst/>
              </a:prstGeom>
            </p:spPr>
          </p:pic>
        </p:grpSp>
        <p:sp>
          <p:nvSpPr>
            <p:cNvPr id="96" name="Field gateway">
              <a:extLst>
                <a:ext uri="{FF2B5EF4-FFF2-40B4-BE49-F238E27FC236}">
                  <a16:creationId xmlns:a16="http://schemas.microsoft.com/office/drawing/2014/main" id="{9011FEDE-A837-4214-867D-E6B8CD020A14}"/>
                </a:ext>
              </a:extLst>
            </p:cNvPr>
            <p:cNvSpPr/>
            <p:nvPr/>
          </p:nvSpPr>
          <p:spPr>
            <a:xfrm>
              <a:off x="6423685" y="5278422"/>
              <a:ext cx="1678579" cy="1339037"/>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a:t>
              </a:r>
            </a:p>
          </p:txBody>
        </p:sp>
        <p:cxnSp>
          <p:nvCxnSpPr>
            <p:cNvPr id="100" name="Straight Arrow Connector 99">
              <a:extLst>
                <a:ext uri="{FF2B5EF4-FFF2-40B4-BE49-F238E27FC236}">
                  <a16:creationId xmlns:a16="http://schemas.microsoft.com/office/drawing/2014/main" id="{E145D64B-CFA6-4929-BBD6-A09EB5242838}"/>
                </a:ext>
              </a:extLst>
            </p:cNvPr>
            <p:cNvCxnSpPr>
              <a:cxnSpLocks/>
              <a:endCxn id="96" idx="0"/>
            </p:cNvCxnSpPr>
            <p:nvPr/>
          </p:nvCxnSpPr>
          <p:spPr>
            <a:xfrm flipH="1">
              <a:off x="7262975" y="4934924"/>
              <a:ext cx="4418" cy="34349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3B5364B-84D4-420B-9601-984407753D2D}"/>
                </a:ext>
              </a:extLst>
            </p:cNvPr>
            <p:cNvGrpSpPr/>
            <p:nvPr/>
          </p:nvGrpSpPr>
          <p:grpSpPr>
            <a:xfrm>
              <a:off x="6756233" y="5695222"/>
              <a:ext cx="1101974" cy="477840"/>
              <a:chOff x="6451402" y="5349295"/>
              <a:chExt cx="1101974" cy="477840"/>
            </a:xfrm>
          </p:grpSpPr>
          <p:pic>
            <p:nvPicPr>
              <p:cNvPr id="82" name="Picture 81">
                <a:extLst>
                  <a:ext uri="{FF2B5EF4-FFF2-40B4-BE49-F238E27FC236}">
                    <a16:creationId xmlns:a16="http://schemas.microsoft.com/office/drawing/2014/main" id="{6E0AFC65-608E-497F-BA02-E2560D3ED638}"/>
                  </a:ext>
                </a:extLst>
              </p:cNvPr>
              <p:cNvPicPr>
                <a:picLocks noChangeAspect="1"/>
              </p:cNvPicPr>
              <p:nvPr/>
            </p:nvPicPr>
            <p:blipFill>
              <a:blip r:embed="rId18"/>
              <a:stretch>
                <a:fillRect/>
              </a:stretch>
            </p:blipFill>
            <p:spPr>
              <a:xfrm>
                <a:off x="6451402" y="5349295"/>
                <a:ext cx="515457" cy="477840"/>
              </a:xfrm>
              <a:prstGeom prst="rect">
                <a:avLst/>
              </a:prstGeom>
            </p:spPr>
          </p:pic>
          <p:pic>
            <p:nvPicPr>
              <p:cNvPr id="83" name="Picture 82">
                <a:extLst>
                  <a:ext uri="{FF2B5EF4-FFF2-40B4-BE49-F238E27FC236}">
                    <a16:creationId xmlns:a16="http://schemas.microsoft.com/office/drawing/2014/main" id="{CB04AE15-46C7-49BF-A639-F5F0AB907475}"/>
                  </a:ext>
                </a:extLst>
              </p:cNvPr>
              <p:cNvPicPr>
                <a:picLocks noChangeAspect="1"/>
              </p:cNvPicPr>
              <p:nvPr/>
            </p:nvPicPr>
            <p:blipFill>
              <a:blip r:embed="rId18"/>
              <a:stretch>
                <a:fillRect/>
              </a:stretch>
            </p:blipFill>
            <p:spPr>
              <a:xfrm>
                <a:off x="7037919" y="5349295"/>
                <a:ext cx="515457" cy="477840"/>
              </a:xfrm>
              <a:prstGeom prst="rect">
                <a:avLst/>
              </a:prstGeom>
            </p:spPr>
          </p:pic>
        </p:grpSp>
        <p:cxnSp>
          <p:nvCxnSpPr>
            <p:cNvPr id="23" name="Connector: Elbow 22">
              <a:extLst>
                <a:ext uri="{FF2B5EF4-FFF2-40B4-BE49-F238E27FC236}">
                  <a16:creationId xmlns:a16="http://schemas.microsoft.com/office/drawing/2014/main" id="{55831CC3-4A22-455B-ACFF-737BFBFA790D}"/>
                </a:ext>
              </a:extLst>
            </p:cNvPr>
            <p:cNvCxnSpPr>
              <a:stCxn id="110" idx="0"/>
              <a:endCxn id="8" idx="2"/>
            </p:cNvCxnSpPr>
            <p:nvPr/>
          </p:nvCxnSpPr>
          <p:spPr>
            <a:xfrm rot="5400000" flipH="1" flipV="1">
              <a:off x="7510694" y="3611935"/>
              <a:ext cx="685010" cy="111968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6" name="Picture 25">
            <a:extLst>
              <a:ext uri="{FF2B5EF4-FFF2-40B4-BE49-F238E27FC236}">
                <a16:creationId xmlns:a16="http://schemas.microsoft.com/office/drawing/2014/main" id="{DCACF8F8-90EC-49BB-A5A7-4838EBE76297}"/>
              </a:ext>
            </a:extLst>
          </p:cNvPr>
          <p:cNvPicPr>
            <a:picLocks noChangeAspect="1"/>
          </p:cNvPicPr>
          <p:nvPr/>
        </p:nvPicPr>
        <p:blipFill>
          <a:blip r:embed="rId19"/>
          <a:stretch>
            <a:fillRect/>
          </a:stretch>
        </p:blipFill>
        <p:spPr>
          <a:xfrm>
            <a:off x="10956071" y="5423898"/>
            <a:ext cx="384434" cy="719441"/>
          </a:xfrm>
          <a:prstGeom prst="rect">
            <a:avLst/>
          </a:prstGeom>
        </p:spPr>
      </p:pic>
    </p:spTree>
    <p:extLst>
      <p:ext uri="{BB962C8B-B14F-4D97-AF65-F5344CB8AC3E}">
        <p14:creationId xmlns:p14="http://schemas.microsoft.com/office/powerpoint/2010/main" val="1786851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fade">
                                      <p:cBhvr>
                                        <p:cTn id="12" dur="500"/>
                                        <p:tgtEl>
                                          <p:spTgt spid="12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056"/>
                                        </p:tgtEl>
                                        <p:attrNameLst>
                                          <p:attrName>style.visibility</p:attrName>
                                        </p:attrNameLst>
                                      </p:cBhvr>
                                      <p:to>
                                        <p:strVal val="visible"/>
                                      </p:to>
                                    </p:set>
                                    <p:animEffect transition="in" filter="fade">
                                      <p:cBhvr>
                                        <p:cTn id="20" dur="500"/>
                                        <p:tgtEl>
                                          <p:spTgt spid="205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057"/>
                                        </p:tgtEl>
                                        <p:attrNameLst>
                                          <p:attrName>style.visibility</p:attrName>
                                        </p:attrNameLst>
                                      </p:cBhvr>
                                      <p:to>
                                        <p:strVal val="visible"/>
                                      </p:to>
                                    </p:set>
                                    <p:animEffect transition="in" filter="fade">
                                      <p:cBhvr>
                                        <p:cTn id="24" dur="500"/>
                                        <p:tgtEl>
                                          <p:spTgt spid="20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5"/>
                                        </p:tgtEl>
                                        <p:attrNameLst>
                                          <p:attrName>style.visibility</p:attrName>
                                        </p:attrNameLst>
                                      </p:cBhvr>
                                      <p:to>
                                        <p:strVal val="visible"/>
                                      </p:to>
                                    </p:set>
                                    <p:animEffect transition="in" filter="fade">
                                      <p:cBhvr>
                                        <p:cTn id="29" dur="500"/>
                                        <p:tgtEl>
                                          <p:spTgt spid="16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1"/>
                                        </p:tgtEl>
                                        <p:attrNameLst>
                                          <p:attrName>style.visibility</p:attrName>
                                        </p:attrNameLst>
                                      </p:cBhvr>
                                      <p:to>
                                        <p:strVal val="visible"/>
                                      </p:to>
                                    </p:set>
                                    <p:animEffect transition="in" filter="fade">
                                      <p:cBhvr>
                                        <p:cTn id="33" dur="500"/>
                                        <p:tgtEl>
                                          <p:spTgt spid="1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76"/>
                                        </p:tgtEl>
                                        <p:attrNameLst>
                                          <p:attrName>style.visibility</p:attrName>
                                        </p:attrNameLst>
                                      </p:cBhvr>
                                      <p:to>
                                        <p:strVal val="visible"/>
                                      </p:to>
                                    </p:set>
                                    <p:animEffect transition="in" filter="fade">
                                      <p:cBhvr>
                                        <p:cTn id="38" dur="500"/>
                                        <p:tgtEl>
                                          <p:spTgt spid="17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10" presetClass="entr" presetSubtype="0" fill="hold" nodeType="withEffect">
                                  <p:stCondLst>
                                    <p:cond delay="0"/>
                                  </p:stCondLst>
                                  <p:childTnLst>
                                    <p:set>
                                      <p:cBhvr>
                                        <p:cTn id="44" dur="1" fill="hold">
                                          <p:stCondLst>
                                            <p:cond delay="0"/>
                                          </p:stCondLst>
                                        </p:cTn>
                                        <p:tgtEl>
                                          <p:spTgt spid="134"/>
                                        </p:tgtEl>
                                        <p:attrNameLst>
                                          <p:attrName>style.visibility</p:attrName>
                                        </p:attrNameLst>
                                      </p:cBhvr>
                                      <p:to>
                                        <p:strVal val="visible"/>
                                      </p:to>
                                    </p:set>
                                    <p:animEffect transition="in" filter="fade">
                                      <p:cBhvr>
                                        <p:cTn id="45" dur="500"/>
                                        <p:tgtEl>
                                          <p:spTgt spid="1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063"/>
                                        </p:tgtEl>
                                        <p:attrNameLst>
                                          <p:attrName>style.visibility</p:attrName>
                                        </p:attrNameLst>
                                      </p:cBhvr>
                                      <p:to>
                                        <p:strVal val="visible"/>
                                      </p:to>
                                    </p:set>
                                    <p:animEffect transition="in" filter="fade">
                                      <p:cBhvr>
                                        <p:cTn id="50" dur="500"/>
                                        <p:tgtEl>
                                          <p:spTgt spid="2063"/>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29"/>
                                        </p:tgtEl>
                                        <p:attrNameLst>
                                          <p:attrName>style.visibility</p:attrName>
                                        </p:attrNameLst>
                                      </p:cBhvr>
                                      <p:to>
                                        <p:strVal val="visible"/>
                                      </p:to>
                                    </p:set>
                                    <p:animEffect transition="in" filter="fade">
                                      <p:cBhvr>
                                        <p:cTn id="54" dur="500"/>
                                        <p:tgtEl>
                                          <p:spTgt spid="129"/>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21"/>
                                        </p:tgtEl>
                                        <p:attrNameLst>
                                          <p:attrName>style.visibility</p:attrName>
                                        </p:attrNameLst>
                                      </p:cBhvr>
                                      <p:to>
                                        <p:strVal val="visible"/>
                                      </p:to>
                                    </p:set>
                                    <p:animEffect transition="in" filter="fade">
                                      <p:cBhvr>
                                        <p:cTn id="58" dur="500"/>
                                        <p:tgtEl>
                                          <p:spTgt spid="12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068"/>
                                        </p:tgtEl>
                                        <p:attrNameLst>
                                          <p:attrName>style.visibility</p:attrName>
                                        </p:attrNameLst>
                                      </p:cBhvr>
                                      <p:to>
                                        <p:strVal val="visible"/>
                                      </p:to>
                                    </p:set>
                                    <p:animEffect transition="in" filter="fade">
                                      <p:cBhvr>
                                        <p:cTn id="63" dur="500"/>
                                        <p:tgtEl>
                                          <p:spTgt spid="206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40"/>
                                        </p:tgtEl>
                                        <p:attrNameLst>
                                          <p:attrName>style.visibility</p:attrName>
                                        </p:attrNameLst>
                                      </p:cBhvr>
                                      <p:to>
                                        <p:strVal val="visible"/>
                                      </p:to>
                                    </p:set>
                                    <p:animEffect transition="in" filter="fade">
                                      <p:cBhvr>
                                        <p:cTn id="68" dur="500"/>
                                        <p:tgtEl>
                                          <p:spTgt spid="140"/>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213"/>
                                        </p:tgtEl>
                                        <p:attrNameLst>
                                          <p:attrName>style.visibility</p:attrName>
                                        </p:attrNameLst>
                                      </p:cBhvr>
                                      <p:to>
                                        <p:strVal val="visible"/>
                                      </p:to>
                                    </p:set>
                                    <p:animEffect transition="in" filter="fade">
                                      <p:cBhvr>
                                        <p:cTn id="72" dur="500"/>
                                        <p:tgtEl>
                                          <p:spTgt spid="21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fade">
                                      <p:cBhvr>
                                        <p:cTn id="81" dur="500"/>
                                        <p:tgtEl>
                                          <p:spTgt spid="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fade">
                                      <p:cBhvr>
                                        <p:cTn id="90" dur="500"/>
                                        <p:tgtEl>
                                          <p:spTgt spid="84"/>
                                        </p:tgtEl>
                                      </p:cBhvr>
                                    </p:animEffect>
                                  </p:childTnLst>
                                </p:cTn>
                              </p:par>
                            </p:childTnLst>
                          </p:cTn>
                        </p:par>
                        <p:par>
                          <p:cTn id="91" fill="hold">
                            <p:stCondLst>
                              <p:cond delay="1000"/>
                            </p:stCondLst>
                            <p:childTnLst>
                              <p:par>
                                <p:cTn id="92" presetID="10" presetClass="entr" presetSubtype="0" fill="hold" nodeType="after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fade">
                                      <p:cBhvr>
                                        <p:cTn id="94" dur="500"/>
                                        <p:tgtEl>
                                          <p:spTgt spid="4"/>
                                        </p:tgtEl>
                                      </p:cBhvr>
                                    </p:animEffect>
                                  </p:childTnLst>
                                </p:cTn>
                              </p:par>
                              <p:par>
                                <p:cTn id="95" presetID="10" presetClass="entr" presetSubtype="0" fill="hold" nodeType="withEffect">
                                  <p:stCondLst>
                                    <p:cond delay="0"/>
                                  </p:stCondLst>
                                  <p:childTnLst>
                                    <p:set>
                                      <p:cBhvr>
                                        <p:cTn id="96" dur="1" fill="hold">
                                          <p:stCondLst>
                                            <p:cond delay="0"/>
                                          </p:stCondLst>
                                        </p:cTn>
                                        <p:tgtEl>
                                          <p:spTgt spid="146"/>
                                        </p:tgtEl>
                                        <p:attrNameLst>
                                          <p:attrName>style.visibility</p:attrName>
                                        </p:attrNameLst>
                                      </p:cBhvr>
                                      <p:to>
                                        <p:strVal val="visible"/>
                                      </p:to>
                                    </p:set>
                                    <p:animEffect transition="in" filter="fade">
                                      <p:cBhvr>
                                        <p:cTn id="97" dur="500"/>
                                        <p:tgtEl>
                                          <p:spTgt spid="14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fade">
                                      <p:cBhvr>
                                        <p:cTn id="10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 grpId="0"/>
      <p:bldP spid="129" grpId="0"/>
      <p:bldP spid="213" grpId="0"/>
      <p:bldP spid="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9B8F21B3-6E99-485F-A55B-3751FFAAA635}"/>
              </a:ext>
            </a:extLst>
          </p:cNvPr>
          <p:cNvSpPr>
            <a:spLocks noGrp="1"/>
          </p:cNvSpPr>
          <p:nvPr>
            <p:ph type="title"/>
          </p:nvPr>
        </p:nvSpPr>
        <p:spPr>
          <a:xfrm>
            <a:off x="878840" y="3089113"/>
            <a:ext cx="10515600" cy="1325563"/>
          </a:xfrm>
        </p:spPr>
        <p:txBody>
          <a:bodyPr/>
          <a:lstStyle/>
          <a:p>
            <a:r>
              <a:rPr lang="en-US" dirty="0"/>
              <a:t>Challenges</a:t>
            </a:r>
          </a:p>
        </p:txBody>
      </p:sp>
      <p:sp>
        <p:nvSpPr>
          <p:cNvPr id="10" name="TextBox 9">
            <a:extLst>
              <a:ext uri="{FF2B5EF4-FFF2-40B4-BE49-F238E27FC236}">
                <a16:creationId xmlns:a16="http://schemas.microsoft.com/office/drawing/2014/main" id="{A81ED6A9-1D60-45B8-A030-D6F9492DD88B}"/>
              </a:ext>
            </a:extLst>
          </p:cNvPr>
          <p:cNvSpPr txBox="1"/>
          <p:nvPr/>
        </p:nvSpPr>
        <p:spPr>
          <a:xfrm>
            <a:off x="5511800" y="1438845"/>
            <a:ext cx="2754280" cy="830997"/>
          </a:xfrm>
          <a:prstGeom prst="rect">
            <a:avLst/>
          </a:prstGeom>
          <a:noFill/>
        </p:spPr>
        <p:txBody>
          <a:bodyPr wrap="none" rtlCol="0">
            <a:spAutoFit/>
          </a:bodyPr>
          <a:lstStyle/>
          <a:p>
            <a:r>
              <a:rPr lang="sv-SE" sz="4800" dirty="0">
                <a:solidFill>
                  <a:schemeClr val="bg1"/>
                </a:solidFill>
                <a:latin typeface="Segoe UI Light" panose="020B0502040204020203" pitchFamily="34" charset="0"/>
                <a:cs typeface="Segoe UI Light" panose="020B0502040204020203" pitchFamily="34" charset="0"/>
              </a:rPr>
              <a:t>SKILLSETS</a:t>
            </a:r>
            <a:endParaRPr lang="sv-SE" dirty="0">
              <a:solidFill>
                <a:schemeClr val="bg1"/>
              </a:solidFill>
              <a:latin typeface="Segoe UI Light"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ADABC6BD-84D7-4F6F-914B-7F96993BA50D}"/>
              </a:ext>
            </a:extLst>
          </p:cNvPr>
          <p:cNvSpPr txBox="1"/>
          <p:nvPr/>
        </p:nvSpPr>
        <p:spPr>
          <a:xfrm>
            <a:off x="5511800" y="3048576"/>
            <a:ext cx="4258410" cy="830997"/>
          </a:xfrm>
          <a:prstGeom prst="rect">
            <a:avLst/>
          </a:prstGeom>
          <a:noFill/>
        </p:spPr>
        <p:txBody>
          <a:bodyPr wrap="none" rtlCol="0">
            <a:spAutoFit/>
          </a:bodyPr>
          <a:lstStyle/>
          <a:p>
            <a:r>
              <a:rPr lang="sv-SE" sz="4800" dirty="0">
                <a:solidFill>
                  <a:schemeClr val="bg1"/>
                </a:solidFill>
                <a:latin typeface="Segoe UI Light" panose="020B0502040204020203" pitchFamily="34" charset="0"/>
                <a:cs typeface="Segoe UI Light" panose="020B0502040204020203" pitchFamily="34" charset="0"/>
              </a:rPr>
              <a:t>ON-BOARDING</a:t>
            </a:r>
            <a:endParaRPr lang="sv-SE" dirty="0">
              <a:solidFill>
                <a:schemeClr val="bg1"/>
              </a:solidFill>
              <a:latin typeface="Segoe UI Light" panose="020B05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68DC89BB-AED4-4117-9D04-87B8958D8DC7}"/>
              </a:ext>
            </a:extLst>
          </p:cNvPr>
          <p:cNvSpPr txBox="1"/>
          <p:nvPr/>
        </p:nvSpPr>
        <p:spPr>
          <a:xfrm>
            <a:off x="5511800" y="4698844"/>
            <a:ext cx="5168916" cy="830997"/>
          </a:xfrm>
          <a:prstGeom prst="rect">
            <a:avLst/>
          </a:prstGeom>
          <a:noFill/>
        </p:spPr>
        <p:txBody>
          <a:bodyPr wrap="none" rtlCol="0">
            <a:spAutoFit/>
          </a:bodyPr>
          <a:lstStyle/>
          <a:p>
            <a:r>
              <a:rPr lang="sv-SE" sz="4800" dirty="0">
                <a:solidFill>
                  <a:schemeClr val="bg1"/>
                </a:solidFill>
                <a:latin typeface="Segoe UI Light" panose="020B0502040204020203" pitchFamily="34" charset="0"/>
                <a:cs typeface="Segoe UI Light" panose="020B0502040204020203" pitchFamily="34" charset="0"/>
              </a:rPr>
              <a:t>MANAGE UPDATES</a:t>
            </a:r>
            <a:endParaRPr lang="sv-SE" dirty="0">
              <a:solidFill>
                <a:schemeClr val="bg1"/>
              </a:solidFill>
              <a:latin typeface="Segoe UI Light" panose="020B0502040204020203" pitchFamily="34" charset="0"/>
              <a:cs typeface="Segoe UI Light" panose="020B0502040204020203" pitchFamily="34" charset="0"/>
            </a:endParaRPr>
          </a:p>
        </p:txBody>
      </p:sp>
      <p:sp>
        <p:nvSpPr>
          <p:cNvPr id="13" name="Left Brace 12">
            <a:extLst>
              <a:ext uri="{FF2B5EF4-FFF2-40B4-BE49-F238E27FC236}">
                <a16:creationId xmlns:a16="http://schemas.microsoft.com/office/drawing/2014/main" id="{2D8F37C8-4405-46E6-8461-94D005603BD6}"/>
              </a:ext>
            </a:extLst>
          </p:cNvPr>
          <p:cNvSpPr/>
          <p:nvPr/>
        </p:nvSpPr>
        <p:spPr>
          <a:xfrm>
            <a:off x="4445000" y="1041400"/>
            <a:ext cx="393700" cy="485139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290344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B7972-4BF0-4E8A-A6AF-9B06AA99F4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844" y="2488188"/>
            <a:ext cx="3246120" cy="2160012"/>
          </a:xfrm>
          <a:prstGeom prst="rect">
            <a:avLst/>
          </a:prstGeom>
        </p:spPr>
      </p:pic>
      <p:pic>
        <p:nvPicPr>
          <p:cNvPr id="4" name="Picture 3">
            <a:extLst>
              <a:ext uri="{FF2B5EF4-FFF2-40B4-BE49-F238E27FC236}">
                <a16:creationId xmlns:a16="http://schemas.microsoft.com/office/drawing/2014/main" id="{C14539B6-E27A-476A-B25E-D215B1989E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0400" y="2484120"/>
            <a:ext cx="3246120" cy="2164080"/>
          </a:xfrm>
          <a:prstGeom prst="rect">
            <a:avLst/>
          </a:prstGeom>
        </p:spPr>
      </p:pic>
      <p:pic>
        <p:nvPicPr>
          <p:cNvPr id="5" name="Picture 4">
            <a:extLst>
              <a:ext uri="{FF2B5EF4-FFF2-40B4-BE49-F238E27FC236}">
                <a16:creationId xmlns:a16="http://schemas.microsoft.com/office/drawing/2014/main" id="{885EF12E-AEAD-46E3-A42D-A039D13D0B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4956" y="2488188"/>
            <a:ext cx="3238364" cy="2160012"/>
          </a:xfrm>
          <a:prstGeom prst="rect">
            <a:avLst/>
          </a:prstGeom>
        </p:spPr>
      </p:pic>
      <p:sp>
        <p:nvSpPr>
          <p:cNvPr id="6" name="TextBox 5">
            <a:extLst>
              <a:ext uri="{FF2B5EF4-FFF2-40B4-BE49-F238E27FC236}">
                <a16:creationId xmlns:a16="http://schemas.microsoft.com/office/drawing/2014/main" id="{E62E1F43-B864-46BF-84B4-9844F5BD6B69}"/>
              </a:ext>
            </a:extLst>
          </p:cNvPr>
          <p:cNvSpPr txBox="1"/>
          <p:nvPr/>
        </p:nvSpPr>
        <p:spPr>
          <a:xfrm>
            <a:off x="1003300" y="4871278"/>
            <a:ext cx="2936510"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On-site installation</a:t>
            </a:r>
          </a:p>
        </p:txBody>
      </p:sp>
      <p:sp>
        <p:nvSpPr>
          <p:cNvPr id="7" name="Rectangle 6">
            <a:extLst>
              <a:ext uri="{FF2B5EF4-FFF2-40B4-BE49-F238E27FC236}">
                <a16:creationId xmlns:a16="http://schemas.microsoft.com/office/drawing/2014/main" id="{E5FEA27A-C5B7-4149-873B-C65A09B761A4}"/>
              </a:ext>
            </a:extLst>
          </p:cNvPr>
          <p:cNvSpPr/>
          <p:nvPr/>
        </p:nvSpPr>
        <p:spPr bwMode="auto">
          <a:xfrm>
            <a:off x="4279900" y="2247900"/>
            <a:ext cx="3606800" cy="2623378"/>
          </a:xfrm>
          <a:prstGeom prst="rect">
            <a:avLst/>
          </a:prstGeom>
          <a:solidFill>
            <a:schemeClr val="tx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2000" dirty="0">
              <a:gradFill>
                <a:gsLst>
                  <a:gs pos="5417">
                    <a:schemeClr val="accent6"/>
                  </a:gs>
                  <a:gs pos="100000">
                    <a:schemeClr val="accent6"/>
                  </a:gs>
                </a:gsLst>
                <a:lin ang="5400000" scaled="0"/>
              </a:gradFill>
            </a:endParaRPr>
          </a:p>
        </p:txBody>
      </p:sp>
      <p:sp>
        <p:nvSpPr>
          <p:cNvPr id="8" name="Rectangle 7">
            <a:extLst>
              <a:ext uri="{FF2B5EF4-FFF2-40B4-BE49-F238E27FC236}">
                <a16:creationId xmlns:a16="http://schemas.microsoft.com/office/drawing/2014/main" id="{842A5E53-66CC-445C-80DD-ACB969F3394B}"/>
              </a:ext>
            </a:extLst>
          </p:cNvPr>
          <p:cNvSpPr/>
          <p:nvPr/>
        </p:nvSpPr>
        <p:spPr bwMode="auto">
          <a:xfrm>
            <a:off x="7886700" y="2247900"/>
            <a:ext cx="3606800" cy="2623378"/>
          </a:xfrm>
          <a:prstGeom prst="rect">
            <a:avLst/>
          </a:prstGeom>
          <a:solidFill>
            <a:schemeClr val="tx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2000" dirty="0">
              <a:gradFill>
                <a:gsLst>
                  <a:gs pos="5417">
                    <a:schemeClr val="accent6"/>
                  </a:gs>
                  <a:gs pos="100000">
                    <a:schemeClr val="accent6"/>
                  </a:gs>
                </a:gsLst>
                <a:lin ang="5400000" scaled="0"/>
              </a:gradFill>
            </a:endParaRPr>
          </a:p>
        </p:txBody>
      </p:sp>
      <p:sp>
        <p:nvSpPr>
          <p:cNvPr id="9" name="TextBox 8">
            <a:extLst>
              <a:ext uri="{FF2B5EF4-FFF2-40B4-BE49-F238E27FC236}">
                <a16:creationId xmlns:a16="http://schemas.microsoft.com/office/drawing/2014/main" id="{E3C5F231-8DE0-46E8-9979-F01E87E01BD3}"/>
              </a:ext>
            </a:extLst>
          </p:cNvPr>
          <p:cNvSpPr txBox="1"/>
          <p:nvPr/>
        </p:nvSpPr>
        <p:spPr>
          <a:xfrm>
            <a:off x="855844" y="4892822"/>
            <a:ext cx="3246120" cy="523220"/>
          </a:xfrm>
          <a:prstGeom prst="rect">
            <a:avLst/>
          </a:prstGeom>
          <a:noFill/>
        </p:spPr>
        <p:txBody>
          <a:bodyPr wrap="square" rtlCol="0">
            <a:spAutoFit/>
          </a:bodyPr>
          <a:lstStyle/>
          <a:p>
            <a:pPr algn="ctr"/>
            <a:r>
              <a:rPr lang="sv-SE" sz="2800" dirty="0">
                <a:solidFill>
                  <a:schemeClr val="bg1"/>
                </a:solidFill>
                <a:latin typeface="Segoe UI Light" panose="020B0502040204020203" pitchFamily="34" charset="0"/>
                <a:cs typeface="Segoe UI Light" panose="020B0502040204020203" pitchFamily="34" charset="0"/>
              </a:rPr>
              <a:t>FIELD ENGINEERS</a:t>
            </a:r>
            <a:endParaRPr lang="sv-SE" sz="1600" dirty="0">
              <a:solidFill>
                <a:schemeClr val="bg1"/>
              </a:solidFill>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5072D1E4-66CE-4A9D-B863-20ACBB279649}"/>
              </a:ext>
            </a:extLst>
          </p:cNvPr>
          <p:cNvSpPr txBox="1"/>
          <p:nvPr/>
        </p:nvSpPr>
        <p:spPr>
          <a:xfrm>
            <a:off x="4249420" y="4892822"/>
            <a:ext cx="3467100" cy="892552"/>
          </a:xfrm>
          <a:prstGeom prst="rect">
            <a:avLst/>
          </a:prstGeom>
          <a:noFill/>
        </p:spPr>
        <p:txBody>
          <a:bodyPr wrap="square" rtlCol="0">
            <a:spAutoFit/>
          </a:bodyPr>
          <a:lstStyle/>
          <a:p>
            <a:pPr algn="ctr"/>
            <a:r>
              <a:rPr lang="sv-SE" sz="2800" dirty="0">
                <a:solidFill>
                  <a:schemeClr val="bg1"/>
                </a:solidFill>
                <a:latin typeface="Segoe UI Light" panose="020B0502040204020203" pitchFamily="34" charset="0"/>
                <a:cs typeface="Segoe UI Light" panose="020B0502040204020203" pitchFamily="34" charset="0"/>
              </a:rPr>
              <a:t>DEVELOPERS</a:t>
            </a:r>
          </a:p>
          <a:p>
            <a:pPr algn="ctr"/>
            <a:r>
              <a:rPr lang="sv-SE" sz="2400" dirty="0">
                <a:solidFill>
                  <a:schemeClr val="bg1"/>
                </a:solidFill>
                <a:latin typeface="Segoe UI Light" panose="020B0502040204020203" pitchFamily="34" charset="0"/>
                <a:cs typeface="Segoe UI Light" panose="020B0502040204020203" pitchFamily="34" charset="0"/>
              </a:rPr>
              <a:t>IOT | CLOUD | DATA</a:t>
            </a:r>
            <a:endParaRPr lang="sv-SE" sz="1400" dirty="0">
              <a:solidFill>
                <a:schemeClr val="bg1"/>
              </a:solidFill>
              <a:latin typeface="Segoe UI Light"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3C103902-FF6B-4040-812F-465D93211510}"/>
              </a:ext>
            </a:extLst>
          </p:cNvPr>
          <p:cNvSpPr txBox="1"/>
          <p:nvPr/>
        </p:nvSpPr>
        <p:spPr>
          <a:xfrm>
            <a:off x="7970588" y="4899764"/>
            <a:ext cx="3467100" cy="523220"/>
          </a:xfrm>
          <a:prstGeom prst="rect">
            <a:avLst/>
          </a:prstGeom>
          <a:noFill/>
        </p:spPr>
        <p:txBody>
          <a:bodyPr wrap="square" rtlCol="0">
            <a:spAutoFit/>
          </a:bodyPr>
          <a:lstStyle/>
          <a:p>
            <a:pPr algn="ctr"/>
            <a:r>
              <a:rPr lang="en-US" sz="2800" dirty="0">
                <a:solidFill>
                  <a:schemeClr val="bg1"/>
                </a:solidFill>
                <a:latin typeface="Segoe UI Light" panose="020B0502040204020203" pitchFamily="34" charset="0"/>
                <a:cs typeface="Segoe UI Light" panose="020B0502040204020203" pitchFamily="34" charset="0"/>
              </a:rPr>
              <a:t>BUSINESS ANALYSTS</a:t>
            </a:r>
            <a:endParaRPr lang="en-US" sz="1600" dirty="0">
              <a:solidFill>
                <a:schemeClr val="bg1"/>
              </a:solidFill>
              <a:latin typeface="Segoe UI Light" panose="020B0502040204020203" pitchFamily="34" charset="0"/>
              <a:cs typeface="Segoe UI Light" panose="020B0502040204020203" pitchFamily="34" charset="0"/>
            </a:endParaRPr>
          </a:p>
        </p:txBody>
      </p:sp>
      <p:sp>
        <p:nvSpPr>
          <p:cNvPr id="12" name="Title 11">
            <a:extLst>
              <a:ext uri="{FF2B5EF4-FFF2-40B4-BE49-F238E27FC236}">
                <a16:creationId xmlns:a16="http://schemas.microsoft.com/office/drawing/2014/main" id="{8430C267-A7C9-4F86-9225-6B53838A1EC7}"/>
              </a:ext>
            </a:extLst>
          </p:cNvPr>
          <p:cNvSpPr>
            <a:spLocks noGrp="1"/>
          </p:cNvSpPr>
          <p:nvPr>
            <p:ph type="title"/>
          </p:nvPr>
        </p:nvSpPr>
        <p:spPr/>
        <p:txBody>
          <a:bodyPr/>
          <a:lstStyle/>
          <a:p>
            <a:r>
              <a:rPr lang="en-US" dirty="0"/>
              <a:t>Diversity of skillsets</a:t>
            </a:r>
          </a:p>
        </p:txBody>
      </p:sp>
    </p:spTree>
    <p:extLst>
      <p:ext uri="{BB962C8B-B14F-4D97-AF65-F5344CB8AC3E}">
        <p14:creationId xmlns:p14="http://schemas.microsoft.com/office/powerpoint/2010/main" val="210391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B7972-4BF0-4E8A-A6AF-9B06AA99F4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844" y="2488188"/>
            <a:ext cx="3246120" cy="2160012"/>
          </a:xfrm>
          <a:prstGeom prst="rect">
            <a:avLst/>
          </a:prstGeom>
        </p:spPr>
      </p:pic>
      <p:sp>
        <p:nvSpPr>
          <p:cNvPr id="6" name="TextBox 5">
            <a:extLst>
              <a:ext uri="{FF2B5EF4-FFF2-40B4-BE49-F238E27FC236}">
                <a16:creationId xmlns:a16="http://schemas.microsoft.com/office/drawing/2014/main" id="{E62E1F43-B864-46BF-84B4-9844F5BD6B69}"/>
              </a:ext>
            </a:extLst>
          </p:cNvPr>
          <p:cNvSpPr txBox="1"/>
          <p:nvPr/>
        </p:nvSpPr>
        <p:spPr>
          <a:xfrm>
            <a:off x="1003300" y="4871278"/>
            <a:ext cx="2936510"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On-site installation</a:t>
            </a:r>
          </a:p>
        </p:txBody>
      </p:sp>
      <p:sp>
        <p:nvSpPr>
          <p:cNvPr id="12" name="Title 11">
            <a:extLst>
              <a:ext uri="{FF2B5EF4-FFF2-40B4-BE49-F238E27FC236}">
                <a16:creationId xmlns:a16="http://schemas.microsoft.com/office/drawing/2014/main" id="{8430C267-A7C9-4F86-9225-6B53838A1EC7}"/>
              </a:ext>
            </a:extLst>
          </p:cNvPr>
          <p:cNvSpPr>
            <a:spLocks noGrp="1"/>
          </p:cNvSpPr>
          <p:nvPr>
            <p:ph type="title"/>
          </p:nvPr>
        </p:nvSpPr>
        <p:spPr/>
        <p:txBody>
          <a:bodyPr/>
          <a:lstStyle/>
          <a:p>
            <a:r>
              <a:rPr lang="en-US" dirty="0"/>
              <a:t>Diversity of skillsets</a:t>
            </a:r>
          </a:p>
        </p:txBody>
      </p:sp>
      <p:grpSp>
        <p:nvGrpSpPr>
          <p:cNvPr id="15" name="Group 14">
            <a:extLst>
              <a:ext uri="{FF2B5EF4-FFF2-40B4-BE49-F238E27FC236}">
                <a16:creationId xmlns:a16="http://schemas.microsoft.com/office/drawing/2014/main" id="{B869F4D0-7AD3-4F64-BC3E-22E44753D21A}"/>
              </a:ext>
            </a:extLst>
          </p:cNvPr>
          <p:cNvGrpSpPr/>
          <p:nvPr/>
        </p:nvGrpSpPr>
        <p:grpSpPr>
          <a:xfrm>
            <a:off x="855844" y="2247900"/>
            <a:ext cx="10637656" cy="3537474"/>
            <a:chOff x="855844" y="2247900"/>
            <a:chExt cx="10637656" cy="3537474"/>
          </a:xfrm>
        </p:grpSpPr>
        <p:sp>
          <p:nvSpPr>
            <p:cNvPr id="9" name="TextBox 8">
              <a:extLst>
                <a:ext uri="{FF2B5EF4-FFF2-40B4-BE49-F238E27FC236}">
                  <a16:creationId xmlns:a16="http://schemas.microsoft.com/office/drawing/2014/main" id="{E3C5F231-8DE0-46E8-9979-F01E87E01BD3}"/>
                </a:ext>
              </a:extLst>
            </p:cNvPr>
            <p:cNvSpPr txBox="1"/>
            <p:nvPr/>
          </p:nvSpPr>
          <p:spPr>
            <a:xfrm>
              <a:off x="855844" y="4892822"/>
              <a:ext cx="3246120" cy="523220"/>
            </a:xfrm>
            <a:prstGeom prst="rect">
              <a:avLst/>
            </a:prstGeom>
            <a:noFill/>
          </p:spPr>
          <p:txBody>
            <a:bodyPr wrap="square" rtlCol="0">
              <a:spAutoFit/>
            </a:bodyPr>
            <a:lstStyle/>
            <a:p>
              <a:pPr algn="ctr"/>
              <a:r>
                <a:rPr lang="sv-SE" sz="2800" dirty="0">
                  <a:solidFill>
                    <a:schemeClr val="bg1"/>
                  </a:solidFill>
                  <a:latin typeface="Segoe UI Light" panose="020B0502040204020203" pitchFamily="34" charset="0"/>
                  <a:cs typeface="Segoe UI Light" panose="020B0502040204020203" pitchFamily="34" charset="0"/>
                </a:rPr>
                <a:t>FIELD ENGINEERS</a:t>
              </a:r>
              <a:endParaRPr lang="sv-SE" sz="1600" dirty="0">
                <a:solidFill>
                  <a:schemeClr val="bg1"/>
                </a:solidFill>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8DF962C6-9B62-419B-A587-A6C429704A98}"/>
                </a:ext>
              </a:extLst>
            </p:cNvPr>
            <p:cNvGrpSpPr/>
            <p:nvPr/>
          </p:nvGrpSpPr>
          <p:grpSpPr>
            <a:xfrm>
              <a:off x="4249420" y="2247900"/>
              <a:ext cx="7244080" cy="3537474"/>
              <a:chOff x="4249420" y="2247900"/>
              <a:chExt cx="7244080" cy="3537474"/>
            </a:xfrm>
          </p:grpSpPr>
          <p:pic>
            <p:nvPicPr>
              <p:cNvPr id="4" name="Picture 3">
                <a:extLst>
                  <a:ext uri="{FF2B5EF4-FFF2-40B4-BE49-F238E27FC236}">
                    <a16:creationId xmlns:a16="http://schemas.microsoft.com/office/drawing/2014/main" id="{C14539B6-E27A-476A-B25E-D215B1989E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0400" y="2484120"/>
                <a:ext cx="3246120" cy="2164080"/>
              </a:xfrm>
              <a:prstGeom prst="rect">
                <a:avLst/>
              </a:prstGeom>
            </p:spPr>
          </p:pic>
          <p:pic>
            <p:nvPicPr>
              <p:cNvPr id="5" name="Picture 4">
                <a:extLst>
                  <a:ext uri="{FF2B5EF4-FFF2-40B4-BE49-F238E27FC236}">
                    <a16:creationId xmlns:a16="http://schemas.microsoft.com/office/drawing/2014/main" id="{885EF12E-AEAD-46E3-A42D-A039D13D0B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4956" y="2488188"/>
                <a:ext cx="3238364" cy="2160012"/>
              </a:xfrm>
              <a:prstGeom prst="rect">
                <a:avLst/>
              </a:prstGeom>
            </p:spPr>
          </p:pic>
          <p:sp>
            <p:nvSpPr>
              <p:cNvPr id="10" name="TextBox 9">
                <a:extLst>
                  <a:ext uri="{FF2B5EF4-FFF2-40B4-BE49-F238E27FC236}">
                    <a16:creationId xmlns:a16="http://schemas.microsoft.com/office/drawing/2014/main" id="{5072D1E4-66CE-4A9D-B863-20ACBB279649}"/>
                  </a:ext>
                </a:extLst>
              </p:cNvPr>
              <p:cNvSpPr txBox="1"/>
              <p:nvPr/>
            </p:nvSpPr>
            <p:spPr>
              <a:xfrm>
                <a:off x="4249420" y="4892822"/>
                <a:ext cx="3467100" cy="892552"/>
              </a:xfrm>
              <a:prstGeom prst="rect">
                <a:avLst/>
              </a:prstGeom>
              <a:noFill/>
            </p:spPr>
            <p:txBody>
              <a:bodyPr wrap="square" rtlCol="0">
                <a:spAutoFit/>
              </a:bodyPr>
              <a:lstStyle/>
              <a:p>
                <a:pPr algn="ctr"/>
                <a:r>
                  <a:rPr lang="sv-SE" sz="2800" dirty="0">
                    <a:solidFill>
                      <a:schemeClr val="bg1"/>
                    </a:solidFill>
                    <a:latin typeface="Segoe UI Light" panose="020B0502040204020203" pitchFamily="34" charset="0"/>
                    <a:cs typeface="Segoe UI Light" panose="020B0502040204020203" pitchFamily="34" charset="0"/>
                  </a:rPr>
                  <a:t>DEVELOPERS</a:t>
                </a:r>
              </a:p>
              <a:p>
                <a:pPr algn="ctr"/>
                <a:r>
                  <a:rPr lang="sv-SE" sz="2400" dirty="0">
                    <a:solidFill>
                      <a:schemeClr val="bg1"/>
                    </a:solidFill>
                    <a:latin typeface="Segoe UI Light" panose="020B0502040204020203" pitchFamily="34" charset="0"/>
                    <a:cs typeface="Segoe UI Light" panose="020B0502040204020203" pitchFamily="34" charset="0"/>
                  </a:rPr>
                  <a:t>IOT | CLOUD | DATA</a:t>
                </a:r>
                <a:endParaRPr lang="sv-SE" sz="1400" dirty="0">
                  <a:solidFill>
                    <a:schemeClr val="bg1"/>
                  </a:solidFill>
                  <a:latin typeface="Segoe UI Light"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3C103902-FF6B-4040-812F-465D93211510}"/>
                  </a:ext>
                </a:extLst>
              </p:cNvPr>
              <p:cNvSpPr txBox="1"/>
              <p:nvPr/>
            </p:nvSpPr>
            <p:spPr>
              <a:xfrm>
                <a:off x="7970588" y="4899764"/>
                <a:ext cx="3467100" cy="523220"/>
              </a:xfrm>
              <a:prstGeom prst="rect">
                <a:avLst/>
              </a:prstGeom>
              <a:noFill/>
            </p:spPr>
            <p:txBody>
              <a:bodyPr wrap="square" rtlCol="0">
                <a:spAutoFit/>
              </a:bodyPr>
              <a:lstStyle/>
              <a:p>
                <a:pPr algn="ctr"/>
                <a:r>
                  <a:rPr lang="en-US" sz="2800" dirty="0">
                    <a:solidFill>
                      <a:schemeClr val="bg1"/>
                    </a:solidFill>
                    <a:latin typeface="Segoe UI Light" panose="020B0502040204020203" pitchFamily="34" charset="0"/>
                    <a:cs typeface="Segoe UI Light" panose="020B0502040204020203" pitchFamily="34" charset="0"/>
                  </a:rPr>
                  <a:t>BUSINESS ANALYSTS</a:t>
                </a:r>
                <a:endParaRPr lang="en-US" sz="1600" dirty="0">
                  <a:solidFill>
                    <a:schemeClr val="bg1"/>
                  </a:solidFill>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F51F09F2-B744-49A2-B344-17210F324D57}"/>
                  </a:ext>
                </a:extLst>
              </p:cNvPr>
              <p:cNvSpPr/>
              <p:nvPr/>
            </p:nvSpPr>
            <p:spPr bwMode="auto">
              <a:xfrm>
                <a:off x="4279900" y="2247900"/>
                <a:ext cx="3606800" cy="2623378"/>
              </a:xfrm>
              <a:prstGeom prst="rect">
                <a:avLst/>
              </a:prstGeom>
              <a:solidFill>
                <a:schemeClr val="tx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2000" dirty="0">
                  <a:gradFill>
                    <a:gsLst>
                      <a:gs pos="5417">
                        <a:schemeClr val="accent6"/>
                      </a:gs>
                      <a:gs pos="100000">
                        <a:schemeClr val="accent6"/>
                      </a:gs>
                    </a:gsLst>
                    <a:lin ang="5400000" scaled="0"/>
                  </a:gradFill>
                </a:endParaRPr>
              </a:p>
            </p:txBody>
          </p:sp>
          <p:sp>
            <p:nvSpPr>
              <p:cNvPr id="14" name="Rectangle 13">
                <a:extLst>
                  <a:ext uri="{FF2B5EF4-FFF2-40B4-BE49-F238E27FC236}">
                    <a16:creationId xmlns:a16="http://schemas.microsoft.com/office/drawing/2014/main" id="{90E54EC3-A33B-438C-A561-DC08B79FB7D7}"/>
                  </a:ext>
                </a:extLst>
              </p:cNvPr>
              <p:cNvSpPr/>
              <p:nvPr/>
            </p:nvSpPr>
            <p:spPr bwMode="auto">
              <a:xfrm>
                <a:off x="7886700" y="2247900"/>
                <a:ext cx="3606800" cy="2623378"/>
              </a:xfrm>
              <a:prstGeom prst="rect">
                <a:avLst/>
              </a:prstGeom>
              <a:solidFill>
                <a:schemeClr val="tx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2000" dirty="0">
                  <a:gradFill>
                    <a:gsLst>
                      <a:gs pos="5417">
                        <a:schemeClr val="accent6"/>
                      </a:gs>
                      <a:gs pos="100000">
                        <a:schemeClr val="accent6"/>
                      </a:gs>
                    </a:gsLst>
                    <a:lin ang="5400000" scaled="0"/>
                  </a:gradFill>
                </a:endParaRPr>
              </a:p>
            </p:txBody>
          </p:sp>
        </p:grpSp>
      </p:grpSp>
    </p:spTree>
    <p:extLst>
      <p:ext uri="{BB962C8B-B14F-4D97-AF65-F5344CB8AC3E}">
        <p14:creationId xmlns:p14="http://schemas.microsoft.com/office/powerpoint/2010/main" val="22680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4.79167E-6 1.11111E-6 L 0.66757 -0.37639 " pathEditMode="relative" rAng="0" ptsTypes="AA">
                                      <p:cBhvr>
                                        <p:cTn id="9" dur="1000" fill="hold"/>
                                        <p:tgtEl>
                                          <p:spTgt spid="3"/>
                                        </p:tgtEl>
                                        <p:attrNameLst>
                                          <p:attrName>ppt_x</p:attrName>
                                          <p:attrName>ppt_y</p:attrName>
                                        </p:attrNameLst>
                                      </p:cBhvr>
                                      <p:rCtr x="33372" y="-18819"/>
                                    </p:animMotion>
                                  </p:childTnLst>
                                </p:cTn>
                              </p:par>
                              <p:par>
                                <p:cTn id="10" presetID="6" presetClass="emph" presetSubtype="0" fill="hold" nodeType="withEffect">
                                  <p:stCondLst>
                                    <p:cond delay="0"/>
                                  </p:stCondLst>
                                  <p:childTnLst>
                                    <p:animScale>
                                      <p:cBhvr>
                                        <p:cTn id="11" dur="1000" fill="hold"/>
                                        <p:tgtEl>
                                          <p:spTgt spid="3"/>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B7972-4BF0-4E8A-A6AF-9B06AA99F4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13133" y="455727"/>
            <a:ext cx="1619568" cy="1077684"/>
          </a:xfrm>
          <a:prstGeom prst="rect">
            <a:avLst/>
          </a:prstGeom>
        </p:spPr>
      </p:pic>
      <p:sp>
        <p:nvSpPr>
          <p:cNvPr id="6" name="TextBox 5">
            <a:extLst>
              <a:ext uri="{FF2B5EF4-FFF2-40B4-BE49-F238E27FC236}">
                <a16:creationId xmlns:a16="http://schemas.microsoft.com/office/drawing/2014/main" id="{E62E1F43-B864-46BF-84B4-9844F5BD6B69}"/>
              </a:ext>
            </a:extLst>
          </p:cNvPr>
          <p:cNvSpPr txBox="1"/>
          <p:nvPr/>
        </p:nvSpPr>
        <p:spPr>
          <a:xfrm>
            <a:off x="1003300" y="4871278"/>
            <a:ext cx="2936510"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On-site installation</a:t>
            </a:r>
          </a:p>
        </p:txBody>
      </p:sp>
      <p:sp>
        <p:nvSpPr>
          <p:cNvPr id="12" name="Title 11">
            <a:extLst>
              <a:ext uri="{FF2B5EF4-FFF2-40B4-BE49-F238E27FC236}">
                <a16:creationId xmlns:a16="http://schemas.microsoft.com/office/drawing/2014/main" id="{8430C267-A7C9-4F86-9225-6B53838A1EC7}"/>
              </a:ext>
            </a:extLst>
          </p:cNvPr>
          <p:cNvSpPr>
            <a:spLocks noGrp="1"/>
          </p:cNvSpPr>
          <p:nvPr>
            <p:ph type="title"/>
          </p:nvPr>
        </p:nvSpPr>
        <p:spPr/>
        <p:txBody>
          <a:bodyPr/>
          <a:lstStyle/>
          <a:p>
            <a:r>
              <a:rPr lang="en-US" dirty="0"/>
              <a:t>Diversity of skillsets</a:t>
            </a:r>
          </a:p>
        </p:txBody>
      </p:sp>
      <p:grpSp>
        <p:nvGrpSpPr>
          <p:cNvPr id="19" name="Group 18">
            <a:extLst>
              <a:ext uri="{FF2B5EF4-FFF2-40B4-BE49-F238E27FC236}">
                <a16:creationId xmlns:a16="http://schemas.microsoft.com/office/drawing/2014/main" id="{72751BE1-56DE-4E13-A26B-61749A7AAB0B}"/>
              </a:ext>
            </a:extLst>
          </p:cNvPr>
          <p:cNvGrpSpPr/>
          <p:nvPr/>
        </p:nvGrpSpPr>
        <p:grpSpPr>
          <a:xfrm>
            <a:off x="2865120" y="2930463"/>
            <a:ext cx="690880" cy="701040"/>
            <a:chOff x="3129280" y="2560320"/>
            <a:chExt cx="690880" cy="701040"/>
          </a:xfrm>
        </p:grpSpPr>
        <p:sp>
          <p:nvSpPr>
            <p:cNvPr id="7" name="Oval 6">
              <a:extLst>
                <a:ext uri="{FF2B5EF4-FFF2-40B4-BE49-F238E27FC236}">
                  <a16:creationId xmlns:a16="http://schemas.microsoft.com/office/drawing/2014/main" id="{096E16C5-E1FA-4560-B769-F883B7905571}"/>
                </a:ext>
              </a:extLst>
            </p:cNvPr>
            <p:cNvSpPr/>
            <p:nvPr/>
          </p:nvSpPr>
          <p:spPr>
            <a:xfrm>
              <a:off x="3129280" y="2560320"/>
              <a:ext cx="690880" cy="70104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6" name="Straight Connector 15">
              <a:extLst>
                <a:ext uri="{FF2B5EF4-FFF2-40B4-BE49-F238E27FC236}">
                  <a16:creationId xmlns:a16="http://schemas.microsoft.com/office/drawing/2014/main" id="{2277BB21-D68B-4236-89F4-B1CCCA9D3877}"/>
                </a:ext>
              </a:extLst>
            </p:cNvPr>
            <p:cNvCxnSpPr>
              <a:stCxn id="7" idx="1"/>
              <a:endCxn id="7" idx="5"/>
            </p:cNvCxnSpPr>
            <p:nvPr/>
          </p:nvCxnSpPr>
          <p:spPr>
            <a:xfrm>
              <a:off x="3230457" y="2662985"/>
              <a:ext cx="488526" cy="495710"/>
            </a:xfrm>
            <a:prstGeom prst="lin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F5041041-6BAB-467C-8D3B-0AE9D58A44F1}"/>
                </a:ext>
              </a:extLst>
            </p:cNvPr>
            <p:cNvCxnSpPr>
              <a:stCxn id="7" idx="7"/>
              <a:endCxn id="7" idx="3"/>
            </p:cNvCxnSpPr>
            <p:nvPr/>
          </p:nvCxnSpPr>
          <p:spPr>
            <a:xfrm flipH="1">
              <a:off x="3230457" y="2662985"/>
              <a:ext cx="488526" cy="495710"/>
            </a:xfrm>
            <a:prstGeom prst="lin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41" name="Picture 40">
            <a:extLst>
              <a:ext uri="{FF2B5EF4-FFF2-40B4-BE49-F238E27FC236}">
                <a16:creationId xmlns:a16="http://schemas.microsoft.com/office/drawing/2014/main" id="{0376743C-3247-433C-9A60-3207521C2E5A}"/>
              </a:ext>
            </a:extLst>
          </p:cNvPr>
          <p:cNvPicPr>
            <a:picLocks noChangeAspect="1"/>
          </p:cNvPicPr>
          <p:nvPr/>
        </p:nvPicPr>
        <p:blipFill>
          <a:blip r:embed="rId3"/>
          <a:stretch>
            <a:fillRect/>
          </a:stretch>
        </p:blipFill>
        <p:spPr>
          <a:xfrm>
            <a:off x="3806068" y="4036020"/>
            <a:ext cx="1013354" cy="1670515"/>
          </a:xfrm>
          <a:prstGeom prst="rect">
            <a:avLst/>
          </a:prstGeom>
        </p:spPr>
      </p:pic>
      <p:pic>
        <p:nvPicPr>
          <p:cNvPr id="42" name="Picture 41">
            <a:extLst>
              <a:ext uri="{FF2B5EF4-FFF2-40B4-BE49-F238E27FC236}">
                <a16:creationId xmlns:a16="http://schemas.microsoft.com/office/drawing/2014/main" id="{3C5276D3-9A63-4D85-B1FA-0654A97EFE24}"/>
              </a:ext>
            </a:extLst>
          </p:cNvPr>
          <p:cNvPicPr>
            <a:picLocks noChangeAspect="1"/>
          </p:cNvPicPr>
          <p:nvPr/>
        </p:nvPicPr>
        <p:blipFill>
          <a:blip r:embed="rId4"/>
          <a:stretch>
            <a:fillRect/>
          </a:stretch>
        </p:blipFill>
        <p:spPr>
          <a:xfrm>
            <a:off x="1003300" y="4731262"/>
            <a:ext cx="330305" cy="625269"/>
          </a:xfrm>
          <a:prstGeom prst="rect">
            <a:avLst/>
          </a:prstGeom>
        </p:spPr>
      </p:pic>
      <p:grpSp>
        <p:nvGrpSpPr>
          <p:cNvPr id="43" name="Group 42">
            <a:extLst>
              <a:ext uri="{FF2B5EF4-FFF2-40B4-BE49-F238E27FC236}">
                <a16:creationId xmlns:a16="http://schemas.microsoft.com/office/drawing/2014/main" id="{C4192A07-796B-4476-9840-50ECC3188A30}"/>
              </a:ext>
            </a:extLst>
          </p:cNvPr>
          <p:cNvGrpSpPr/>
          <p:nvPr/>
        </p:nvGrpSpPr>
        <p:grpSpPr>
          <a:xfrm>
            <a:off x="1418869" y="5067570"/>
            <a:ext cx="2366304" cy="288961"/>
            <a:chOff x="2769505" y="5532056"/>
            <a:chExt cx="2366304" cy="288961"/>
          </a:xfrm>
        </p:grpSpPr>
        <p:pic>
          <p:nvPicPr>
            <p:cNvPr id="44" name="Picture 43">
              <a:extLst>
                <a:ext uri="{FF2B5EF4-FFF2-40B4-BE49-F238E27FC236}">
                  <a16:creationId xmlns:a16="http://schemas.microsoft.com/office/drawing/2014/main" id="{5AE4F04A-4AE6-489C-8E4C-AA548A34C3D9}"/>
                </a:ext>
              </a:extLst>
            </p:cNvPr>
            <p:cNvPicPr>
              <a:picLocks noChangeAspect="1"/>
            </p:cNvPicPr>
            <p:nvPr/>
          </p:nvPicPr>
          <p:blipFill>
            <a:blip r:embed="rId5"/>
            <a:stretch>
              <a:fillRect/>
            </a:stretch>
          </p:blipFill>
          <p:spPr>
            <a:xfrm rot="5400000">
              <a:off x="4866915" y="5506626"/>
              <a:ext cx="154517" cy="383271"/>
            </a:xfrm>
            <a:prstGeom prst="rect">
              <a:avLst/>
            </a:prstGeom>
          </p:spPr>
        </p:pic>
        <p:sp>
          <p:nvSpPr>
            <p:cNvPr id="45" name="Freeform: Shape 44">
              <a:extLst>
                <a:ext uri="{FF2B5EF4-FFF2-40B4-BE49-F238E27FC236}">
                  <a16:creationId xmlns:a16="http://schemas.microsoft.com/office/drawing/2014/main" id="{01101A8F-AB06-447C-A175-48EBA7CC62CD}"/>
                </a:ext>
              </a:extLst>
            </p:cNvPr>
            <p:cNvSpPr/>
            <p:nvPr/>
          </p:nvSpPr>
          <p:spPr>
            <a:xfrm>
              <a:off x="3148013" y="5571110"/>
              <a:ext cx="1604962" cy="249907"/>
            </a:xfrm>
            <a:custGeom>
              <a:avLst/>
              <a:gdLst>
                <a:gd name="connsiteX0" fmla="*/ 1604962 w 1604962"/>
                <a:gd name="connsiteY0" fmla="*/ 120078 h 249907"/>
                <a:gd name="connsiteX1" fmla="*/ 1447800 w 1604962"/>
                <a:gd name="connsiteY1" fmla="*/ 43878 h 249907"/>
                <a:gd name="connsiteX2" fmla="*/ 1309687 w 1604962"/>
                <a:gd name="connsiteY2" fmla="*/ 1015 h 249907"/>
                <a:gd name="connsiteX3" fmla="*/ 1143000 w 1604962"/>
                <a:gd name="connsiteY3" fmla="*/ 20065 h 249907"/>
                <a:gd name="connsiteX4" fmla="*/ 1019175 w 1604962"/>
                <a:gd name="connsiteY4" fmla="*/ 91503 h 249907"/>
                <a:gd name="connsiteX5" fmla="*/ 881062 w 1604962"/>
                <a:gd name="connsiteY5" fmla="*/ 186753 h 249907"/>
                <a:gd name="connsiteX6" fmla="*/ 757237 w 1604962"/>
                <a:gd name="connsiteY6" fmla="*/ 229615 h 249907"/>
                <a:gd name="connsiteX7" fmla="*/ 590550 w 1604962"/>
                <a:gd name="connsiteY7" fmla="*/ 248665 h 249907"/>
                <a:gd name="connsiteX8" fmla="*/ 423862 w 1604962"/>
                <a:gd name="connsiteY8" fmla="*/ 196278 h 249907"/>
                <a:gd name="connsiteX9" fmla="*/ 276225 w 1604962"/>
                <a:gd name="connsiteY9" fmla="*/ 96265 h 249907"/>
                <a:gd name="connsiteX10" fmla="*/ 157162 w 1604962"/>
                <a:gd name="connsiteY10" fmla="*/ 39115 h 249907"/>
                <a:gd name="connsiteX11" fmla="*/ 0 w 1604962"/>
                <a:gd name="connsiteY11" fmla="*/ 39115 h 24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4962" h="249907">
                  <a:moveTo>
                    <a:pt x="1604962" y="120078"/>
                  </a:moveTo>
                  <a:cubicBezTo>
                    <a:pt x="1550987" y="91900"/>
                    <a:pt x="1497012" y="63722"/>
                    <a:pt x="1447800" y="43878"/>
                  </a:cubicBezTo>
                  <a:cubicBezTo>
                    <a:pt x="1398587" y="24034"/>
                    <a:pt x="1360487" y="4984"/>
                    <a:pt x="1309687" y="1015"/>
                  </a:cubicBezTo>
                  <a:cubicBezTo>
                    <a:pt x="1258887" y="-2954"/>
                    <a:pt x="1191419" y="4984"/>
                    <a:pt x="1143000" y="20065"/>
                  </a:cubicBezTo>
                  <a:cubicBezTo>
                    <a:pt x="1094581" y="35146"/>
                    <a:pt x="1062831" y="63722"/>
                    <a:pt x="1019175" y="91503"/>
                  </a:cubicBezTo>
                  <a:cubicBezTo>
                    <a:pt x="975519" y="119284"/>
                    <a:pt x="924718" y="163734"/>
                    <a:pt x="881062" y="186753"/>
                  </a:cubicBezTo>
                  <a:cubicBezTo>
                    <a:pt x="837406" y="209772"/>
                    <a:pt x="805655" y="219296"/>
                    <a:pt x="757237" y="229615"/>
                  </a:cubicBezTo>
                  <a:cubicBezTo>
                    <a:pt x="708819" y="239934"/>
                    <a:pt x="646112" y="254221"/>
                    <a:pt x="590550" y="248665"/>
                  </a:cubicBezTo>
                  <a:cubicBezTo>
                    <a:pt x="534988" y="243109"/>
                    <a:pt x="476249" y="221678"/>
                    <a:pt x="423862" y="196278"/>
                  </a:cubicBezTo>
                  <a:cubicBezTo>
                    <a:pt x="371474" y="170878"/>
                    <a:pt x="320675" y="122459"/>
                    <a:pt x="276225" y="96265"/>
                  </a:cubicBezTo>
                  <a:cubicBezTo>
                    <a:pt x="231775" y="70071"/>
                    <a:pt x="203199" y="48640"/>
                    <a:pt x="157162" y="39115"/>
                  </a:cubicBezTo>
                  <a:cubicBezTo>
                    <a:pt x="111124" y="29590"/>
                    <a:pt x="55562" y="34352"/>
                    <a:pt x="0" y="39115"/>
                  </a:cubicBezTo>
                </a:path>
              </a:pathLst>
            </a:cu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6" name="Picture 45">
              <a:extLst>
                <a:ext uri="{FF2B5EF4-FFF2-40B4-BE49-F238E27FC236}">
                  <a16:creationId xmlns:a16="http://schemas.microsoft.com/office/drawing/2014/main" id="{6E41C1B9-FA61-475E-85F9-3E3D8D1FEFF6}"/>
                </a:ext>
              </a:extLst>
            </p:cNvPr>
            <p:cNvPicPr>
              <a:picLocks noChangeAspect="1"/>
            </p:cNvPicPr>
            <p:nvPr/>
          </p:nvPicPr>
          <p:blipFill>
            <a:blip r:embed="rId5"/>
            <a:stretch>
              <a:fillRect/>
            </a:stretch>
          </p:blipFill>
          <p:spPr>
            <a:xfrm rot="16200000">
              <a:off x="2883882" y="5417679"/>
              <a:ext cx="154517" cy="383271"/>
            </a:xfrm>
            <a:prstGeom prst="rect">
              <a:avLst/>
            </a:prstGeom>
          </p:spPr>
        </p:pic>
      </p:grpSp>
      <p:pic>
        <p:nvPicPr>
          <p:cNvPr id="47" name="Picture 46">
            <a:extLst>
              <a:ext uri="{FF2B5EF4-FFF2-40B4-BE49-F238E27FC236}">
                <a16:creationId xmlns:a16="http://schemas.microsoft.com/office/drawing/2014/main" id="{8572E81D-43D0-47B6-81C3-F0C34EB1A0BF}"/>
              </a:ext>
            </a:extLst>
          </p:cNvPr>
          <p:cNvPicPr>
            <a:picLocks noChangeAspect="1"/>
          </p:cNvPicPr>
          <p:nvPr/>
        </p:nvPicPr>
        <p:blipFill>
          <a:blip r:embed="rId6"/>
          <a:stretch>
            <a:fillRect/>
          </a:stretch>
        </p:blipFill>
        <p:spPr>
          <a:xfrm>
            <a:off x="6370759" y="4551585"/>
            <a:ext cx="1513554" cy="1031969"/>
          </a:xfrm>
          <a:prstGeom prst="rect">
            <a:avLst/>
          </a:prstGeom>
        </p:spPr>
      </p:pic>
      <p:cxnSp>
        <p:nvCxnSpPr>
          <p:cNvPr id="48" name="Straight Arrow Connector 47">
            <a:extLst>
              <a:ext uri="{FF2B5EF4-FFF2-40B4-BE49-F238E27FC236}">
                <a16:creationId xmlns:a16="http://schemas.microsoft.com/office/drawing/2014/main" id="{F2894A93-40F7-4285-BD83-DB6CADA45A84}"/>
              </a:ext>
            </a:extLst>
          </p:cNvPr>
          <p:cNvCxnSpPr>
            <a:cxnSpLocks/>
          </p:cNvCxnSpPr>
          <p:nvPr/>
        </p:nvCxnSpPr>
        <p:spPr>
          <a:xfrm flipV="1">
            <a:off x="4893200" y="5222087"/>
            <a:ext cx="1257563" cy="9490"/>
          </a:xfrm>
          <a:prstGeom prst="straightConnector1">
            <a:avLst/>
          </a:prstGeom>
          <a:noFill/>
          <a:ln w="38100" cap="flat" cmpd="sng" algn="ctr">
            <a:solidFill>
              <a:sysClr val="window" lastClr="FFFFFF"/>
            </a:solidFill>
            <a:prstDash val="sysDash"/>
            <a:miter lim="800000"/>
            <a:headEnd type="triangle" w="med" len="med"/>
            <a:tailEnd type="triangle" w="med" len="med"/>
          </a:ln>
          <a:effectLst/>
        </p:spPr>
      </p:cxnSp>
      <p:pic>
        <p:nvPicPr>
          <p:cNvPr id="49" name="Picture 48">
            <a:extLst>
              <a:ext uri="{FF2B5EF4-FFF2-40B4-BE49-F238E27FC236}">
                <a16:creationId xmlns:a16="http://schemas.microsoft.com/office/drawing/2014/main" id="{5DC13B4C-0318-4AF2-ABA9-FCE47EB2AF09}"/>
              </a:ext>
            </a:extLst>
          </p:cNvPr>
          <p:cNvPicPr>
            <a:picLocks noChangeAspect="1"/>
          </p:cNvPicPr>
          <p:nvPr/>
        </p:nvPicPr>
        <p:blipFill>
          <a:blip r:embed="rId7"/>
          <a:stretch>
            <a:fillRect/>
          </a:stretch>
        </p:blipFill>
        <p:spPr>
          <a:xfrm>
            <a:off x="9435650" y="4937797"/>
            <a:ext cx="2367136" cy="549599"/>
          </a:xfrm>
          <a:prstGeom prst="rect">
            <a:avLst/>
          </a:prstGeom>
        </p:spPr>
      </p:pic>
      <p:cxnSp>
        <p:nvCxnSpPr>
          <p:cNvPr id="50" name="Straight Arrow Connector 49">
            <a:extLst>
              <a:ext uri="{FF2B5EF4-FFF2-40B4-BE49-F238E27FC236}">
                <a16:creationId xmlns:a16="http://schemas.microsoft.com/office/drawing/2014/main" id="{0505B199-2E26-4A55-B2E9-ECA82DC325F1}"/>
              </a:ext>
            </a:extLst>
          </p:cNvPr>
          <p:cNvCxnSpPr>
            <a:cxnSpLocks/>
          </p:cNvCxnSpPr>
          <p:nvPr/>
        </p:nvCxnSpPr>
        <p:spPr>
          <a:xfrm flipV="1">
            <a:off x="8031200" y="5212597"/>
            <a:ext cx="1257563" cy="9490"/>
          </a:xfrm>
          <a:prstGeom prst="straightConnector1">
            <a:avLst/>
          </a:prstGeom>
          <a:noFill/>
          <a:ln w="38100" cap="flat" cmpd="sng" algn="ctr">
            <a:solidFill>
              <a:sysClr val="window" lastClr="FFFFFF"/>
            </a:solidFill>
            <a:prstDash val="sysDash"/>
            <a:miter lim="800000"/>
            <a:headEnd type="triangle" w="med" len="med"/>
            <a:tailEnd type="triangle" w="med" len="med"/>
          </a:ln>
          <a:effectLst/>
        </p:spPr>
      </p:cxnSp>
    </p:spTree>
    <p:extLst>
      <p:ext uri="{BB962C8B-B14F-4D97-AF65-F5344CB8AC3E}">
        <p14:creationId xmlns:p14="http://schemas.microsoft.com/office/powerpoint/2010/main" val="2989596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B7972-4BF0-4E8A-A6AF-9B06AA99F4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13133" y="455727"/>
            <a:ext cx="1619568" cy="1077684"/>
          </a:xfrm>
          <a:prstGeom prst="rect">
            <a:avLst/>
          </a:prstGeom>
        </p:spPr>
      </p:pic>
      <p:sp>
        <p:nvSpPr>
          <p:cNvPr id="12" name="Title 11">
            <a:extLst>
              <a:ext uri="{FF2B5EF4-FFF2-40B4-BE49-F238E27FC236}">
                <a16:creationId xmlns:a16="http://schemas.microsoft.com/office/drawing/2014/main" id="{8430C267-A7C9-4F86-9225-6B53838A1EC7}"/>
              </a:ext>
            </a:extLst>
          </p:cNvPr>
          <p:cNvSpPr>
            <a:spLocks noGrp="1"/>
          </p:cNvSpPr>
          <p:nvPr>
            <p:ph type="title"/>
          </p:nvPr>
        </p:nvSpPr>
        <p:spPr/>
        <p:txBody>
          <a:bodyPr/>
          <a:lstStyle/>
          <a:p>
            <a:r>
              <a:rPr lang="en-US" dirty="0"/>
              <a:t>Diversity of skillsets</a:t>
            </a:r>
          </a:p>
        </p:txBody>
      </p:sp>
      <p:sp>
        <p:nvSpPr>
          <p:cNvPr id="2" name="TextBox 1">
            <a:extLst>
              <a:ext uri="{FF2B5EF4-FFF2-40B4-BE49-F238E27FC236}">
                <a16:creationId xmlns:a16="http://schemas.microsoft.com/office/drawing/2014/main" id="{8F7AA6FA-A48D-40F6-A7C3-B67217483654}"/>
              </a:ext>
            </a:extLst>
          </p:cNvPr>
          <p:cNvSpPr txBox="1"/>
          <p:nvPr/>
        </p:nvSpPr>
        <p:spPr>
          <a:xfrm>
            <a:off x="1087120" y="2326640"/>
            <a:ext cx="8797601" cy="1200329"/>
          </a:xfrm>
          <a:prstGeom prst="rect">
            <a:avLst/>
          </a:prstGeom>
          <a:noFill/>
        </p:spPr>
        <p:txBody>
          <a:bodyPr wrap="none" rtlCol="0">
            <a:spAutoFit/>
          </a:bodyPr>
          <a:lstStyle/>
          <a:p>
            <a:r>
              <a:rPr lang="en-US" sz="3600" dirty="0">
                <a:solidFill>
                  <a:schemeClr val="bg1"/>
                </a:solidFill>
              </a:rPr>
              <a:t>Modbus</a:t>
            </a:r>
            <a:r>
              <a:rPr lang="en-US" sz="2800" dirty="0">
                <a:solidFill>
                  <a:schemeClr val="bg1"/>
                </a:solidFill>
              </a:rPr>
              <a:t>	- Serial or TCP based communications protocol</a:t>
            </a:r>
          </a:p>
          <a:p>
            <a:r>
              <a:rPr lang="en-US" sz="3600" dirty="0">
                <a:solidFill>
                  <a:schemeClr val="bg1"/>
                </a:solidFill>
              </a:rPr>
              <a:t>PLC</a:t>
            </a:r>
            <a:r>
              <a:rPr lang="en-US" sz="2800" dirty="0">
                <a:solidFill>
                  <a:schemeClr val="bg1"/>
                </a:solidFill>
              </a:rPr>
              <a:t>		- Programmable Logic Controllers </a:t>
            </a:r>
            <a:endParaRPr lang="en-US" dirty="0">
              <a:solidFill>
                <a:schemeClr val="bg1"/>
              </a:solidFill>
            </a:endParaRPr>
          </a:p>
        </p:txBody>
      </p:sp>
      <p:pic>
        <p:nvPicPr>
          <p:cNvPr id="10" name="Picture 9">
            <a:extLst>
              <a:ext uri="{FF2B5EF4-FFF2-40B4-BE49-F238E27FC236}">
                <a16:creationId xmlns:a16="http://schemas.microsoft.com/office/drawing/2014/main" id="{1ADA0EB5-61A5-46F0-AFC2-5DFD19547167}"/>
              </a:ext>
            </a:extLst>
          </p:cNvPr>
          <p:cNvPicPr>
            <a:picLocks noChangeAspect="1"/>
          </p:cNvPicPr>
          <p:nvPr/>
        </p:nvPicPr>
        <p:blipFill>
          <a:blip r:embed="rId3"/>
          <a:stretch>
            <a:fillRect/>
          </a:stretch>
        </p:blipFill>
        <p:spPr>
          <a:xfrm rot="16200000">
            <a:off x="1666210" y="4204394"/>
            <a:ext cx="1612593" cy="1333767"/>
          </a:xfrm>
          <a:prstGeom prst="rect">
            <a:avLst/>
          </a:prstGeom>
        </p:spPr>
      </p:pic>
      <p:sp>
        <p:nvSpPr>
          <p:cNvPr id="11" name="TextBox 10">
            <a:extLst>
              <a:ext uri="{FF2B5EF4-FFF2-40B4-BE49-F238E27FC236}">
                <a16:creationId xmlns:a16="http://schemas.microsoft.com/office/drawing/2014/main" id="{1BBAC720-226B-4B61-876D-4EC8F906895A}"/>
              </a:ext>
            </a:extLst>
          </p:cNvPr>
          <p:cNvSpPr txBox="1"/>
          <p:nvPr/>
        </p:nvSpPr>
        <p:spPr>
          <a:xfrm>
            <a:off x="1794150" y="5677574"/>
            <a:ext cx="1345240" cy="369332"/>
          </a:xfrm>
          <a:prstGeom prst="rect">
            <a:avLst/>
          </a:prstGeom>
          <a:noFill/>
        </p:spPr>
        <p:txBody>
          <a:bodyPr wrap="none" rtlCol="0">
            <a:spAutoFit/>
          </a:bodyPr>
          <a:lstStyle/>
          <a:p>
            <a:r>
              <a:rPr lang="en-US" kern="0" dirty="0">
                <a:solidFill>
                  <a:prstClr val="white"/>
                </a:solidFill>
                <a:latin typeface="Segoe UI"/>
              </a:rPr>
              <a:t>IOT DEVICE</a:t>
            </a:r>
          </a:p>
        </p:txBody>
      </p:sp>
      <p:pic>
        <p:nvPicPr>
          <p:cNvPr id="13" name="Picture 12">
            <a:extLst>
              <a:ext uri="{FF2B5EF4-FFF2-40B4-BE49-F238E27FC236}">
                <a16:creationId xmlns:a16="http://schemas.microsoft.com/office/drawing/2014/main" id="{5C147080-5E06-4B0B-BB86-65A3E058C8D6}"/>
              </a:ext>
            </a:extLst>
          </p:cNvPr>
          <p:cNvPicPr>
            <a:picLocks noChangeAspect="1"/>
          </p:cNvPicPr>
          <p:nvPr/>
        </p:nvPicPr>
        <p:blipFill>
          <a:blip r:embed="rId4"/>
          <a:stretch>
            <a:fillRect/>
          </a:stretch>
        </p:blipFill>
        <p:spPr>
          <a:xfrm>
            <a:off x="9159364" y="4344376"/>
            <a:ext cx="979851" cy="1053802"/>
          </a:xfrm>
          <a:prstGeom prst="rect">
            <a:avLst/>
          </a:prstGeom>
        </p:spPr>
      </p:pic>
      <p:sp>
        <p:nvSpPr>
          <p:cNvPr id="14" name="TextBox 13">
            <a:extLst>
              <a:ext uri="{FF2B5EF4-FFF2-40B4-BE49-F238E27FC236}">
                <a16:creationId xmlns:a16="http://schemas.microsoft.com/office/drawing/2014/main" id="{F8D16411-98E0-40AD-9530-D44B3D13499B}"/>
              </a:ext>
            </a:extLst>
          </p:cNvPr>
          <p:cNvSpPr txBox="1"/>
          <p:nvPr/>
        </p:nvSpPr>
        <p:spPr>
          <a:xfrm>
            <a:off x="9159364" y="5492908"/>
            <a:ext cx="979851" cy="369332"/>
          </a:xfrm>
          <a:prstGeom prst="rect">
            <a:avLst/>
          </a:prstGeom>
          <a:noFill/>
        </p:spPr>
        <p:txBody>
          <a:bodyPr wrap="square" rtlCol="0">
            <a:spAutoFit/>
          </a:bodyPr>
          <a:lstStyle/>
          <a:p>
            <a:pPr algn="ctr"/>
            <a:r>
              <a:rPr lang="en-US" kern="0" dirty="0">
                <a:solidFill>
                  <a:prstClr val="white"/>
                </a:solidFill>
                <a:latin typeface="Segoe UI"/>
              </a:rPr>
              <a:t>METER</a:t>
            </a:r>
          </a:p>
        </p:txBody>
      </p:sp>
      <p:cxnSp>
        <p:nvCxnSpPr>
          <p:cNvPr id="5" name="Straight Arrow Connector 4">
            <a:extLst>
              <a:ext uri="{FF2B5EF4-FFF2-40B4-BE49-F238E27FC236}">
                <a16:creationId xmlns:a16="http://schemas.microsoft.com/office/drawing/2014/main" id="{B249645E-3949-4A8C-83F1-FFC2D543D9B2}"/>
              </a:ext>
            </a:extLst>
          </p:cNvPr>
          <p:cNvCxnSpPr/>
          <p:nvPr/>
        </p:nvCxnSpPr>
        <p:spPr>
          <a:xfrm>
            <a:off x="3251200" y="4744720"/>
            <a:ext cx="581152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5975D13-370A-40F6-9DC3-18FE4BB125FB}"/>
              </a:ext>
            </a:extLst>
          </p:cNvPr>
          <p:cNvSpPr txBox="1"/>
          <p:nvPr/>
        </p:nvSpPr>
        <p:spPr>
          <a:xfrm>
            <a:off x="5240444" y="4294494"/>
            <a:ext cx="1611018" cy="400110"/>
          </a:xfrm>
          <a:prstGeom prst="rect">
            <a:avLst/>
          </a:prstGeom>
          <a:noFill/>
        </p:spPr>
        <p:txBody>
          <a:bodyPr wrap="none" rtlCol="0">
            <a:spAutoFit/>
          </a:bodyPr>
          <a:lstStyle/>
          <a:p>
            <a:r>
              <a:rPr lang="sv-SE" sz="2000" dirty="0">
                <a:solidFill>
                  <a:schemeClr val="bg1"/>
                </a:solidFill>
              </a:rPr>
              <a:t>Read | Writer</a:t>
            </a:r>
          </a:p>
        </p:txBody>
      </p:sp>
      <p:cxnSp>
        <p:nvCxnSpPr>
          <p:cNvPr id="17" name="Straight Arrow Connector 16">
            <a:extLst>
              <a:ext uri="{FF2B5EF4-FFF2-40B4-BE49-F238E27FC236}">
                <a16:creationId xmlns:a16="http://schemas.microsoft.com/office/drawing/2014/main" id="{B38DC2BE-6A0C-4A3D-8FCF-EAD7FBE96B09}"/>
              </a:ext>
            </a:extLst>
          </p:cNvPr>
          <p:cNvCxnSpPr/>
          <p:nvPr/>
        </p:nvCxnSpPr>
        <p:spPr>
          <a:xfrm>
            <a:off x="3251200" y="5130800"/>
            <a:ext cx="5811520" cy="0"/>
          </a:xfrm>
          <a:prstGeom prst="straightConnector1">
            <a:avLst/>
          </a:prstGeom>
          <a:ln w="28575">
            <a:solidFill>
              <a:schemeClr val="bg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7260C73-29CA-4138-BCB7-12067F61A981}"/>
              </a:ext>
            </a:extLst>
          </p:cNvPr>
          <p:cNvSpPr txBox="1"/>
          <p:nvPr/>
        </p:nvSpPr>
        <p:spPr>
          <a:xfrm>
            <a:off x="5289011" y="4754244"/>
            <a:ext cx="1837811" cy="1107996"/>
          </a:xfrm>
          <a:prstGeom prst="rect">
            <a:avLst/>
          </a:prstGeom>
          <a:noFill/>
        </p:spPr>
        <p:txBody>
          <a:bodyPr wrap="none" rtlCol="0">
            <a:spAutoFit/>
          </a:bodyPr>
          <a:lstStyle/>
          <a:p>
            <a:pPr marL="285750" indent="-285750">
              <a:buFont typeface="Arial" panose="020B0604020202020204" pitchFamily="34" charset="0"/>
              <a:buChar char="•"/>
            </a:pPr>
            <a:r>
              <a:rPr lang="en-US" sz="1600" dirty="0" err="1">
                <a:solidFill>
                  <a:schemeClr val="bg1"/>
                </a:solidFill>
              </a:rPr>
              <a:t>Baudrate</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Register address</a:t>
            </a:r>
          </a:p>
          <a:p>
            <a:pPr marL="285750" indent="-285750">
              <a:buFont typeface="Arial" panose="020B0604020202020204" pitchFamily="34" charset="0"/>
              <a:buChar char="•"/>
            </a:pPr>
            <a:r>
              <a:rPr lang="en-US" sz="1600" dirty="0">
                <a:solidFill>
                  <a:schemeClr val="bg1"/>
                </a:solidFill>
              </a:rPr>
              <a:t>Length</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88366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0" grpId="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7346D-9FD1-48F0-81C4-75702018801F}"/>
              </a:ext>
            </a:extLst>
          </p:cNvPr>
          <p:cNvSpPr>
            <a:spLocks noGrp="1"/>
          </p:cNvSpPr>
          <p:nvPr>
            <p:ph type="title"/>
          </p:nvPr>
        </p:nvSpPr>
        <p:spPr/>
        <p:txBody>
          <a:bodyPr/>
          <a:lstStyle/>
          <a:p>
            <a:r>
              <a:rPr lang="sv-SE" dirty="0"/>
              <a:t>Demo </a:t>
            </a:r>
            <a:br>
              <a:rPr lang="sv-SE" dirty="0"/>
            </a:br>
            <a:br>
              <a:rPr lang="sv-SE" dirty="0"/>
            </a:br>
            <a:br>
              <a:rPr lang="sv-SE" dirty="0"/>
            </a:br>
            <a:r>
              <a:rPr lang="sv-SE" dirty="0"/>
              <a:t>* Koppla ihop </a:t>
            </a:r>
            <a:r>
              <a:rPr lang="sv-SE" dirty="0" err="1"/>
              <a:t>device</a:t>
            </a:r>
            <a:r>
              <a:rPr lang="sv-SE" dirty="0"/>
              <a:t>, lampa och mätare</a:t>
            </a:r>
            <a:br>
              <a:rPr lang="sv-SE" dirty="0"/>
            </a:br>
            <a:r>
              <a:rPr lang="sv-SE" dirty="0"/>
              <a:t>* Visual </a:t>
            </a:r>
            <a:r>
              <a:rPr lang="sv-SE" dirty="0" err="1"/>
              <a:t>Code</a:t>
            </a:r>
            <a:br>
              <a:rPr lang="sv-SE" dirty="0"/>
            </a:br>
            <a:r>
              <a:rPr lang="sv-SE" dirty="0"/>
              <a:t>* Visa i PBI</a:t>
            </a:r>
          </a:p>
        </p:txBody>
      </p:sp>
    </p:spTree>
    <p:extLst>
      <p:ext uri="{BB962C8B-B14F-4D97-AF65-F5344CB8AC3E}">
        <p14:creationId xmlns:p14="http://schemas.microsoft.com/office/powerpoint/2010/main" val="3641549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43906" y="2527445"/>
            <a:ext cx="11887200"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8800" dirty="0">
                <a:latin typeface="Segoe UI Light" panose="020B0502040204020203" pitchFamily="34" charset="0"/>
              </a:rPr>
              <a:t>DEMO </a:t>
            </a:r>
          </a:p>
          <a:p>
            <a:r>
              <a:rPr lang="en-US" sz="4800" dirty="0">
                <a:latin typeface="Segoe UI Light" panose="020B0502040204020203" pitchFamily="34" charset="0"/>
              </a:rPr>
              <a:t>Reading data and submitting it to the cloud</a:t>
            </a:r>
          </a:p>
        </p:txBody>
      </p:sp>
    </p:spTree>
    <p:extLst>
      <p:ext uri="{BB962C8B-B14F-4D97-AF65-F5344CB8AC3E}">
        <p14:creationId xmlns:p14="http://schemas.microsoft.com/office/powerpoint/2010/main" val="3919474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2B22E07-2855-41D8-8AD2-5F31071884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0889"/>
          <a:stretch/>
        </p:blipFill>
        <p:spPr>
          <a:xfrm>
            <a:off x="0" y="0"/>
            <a:ext cx="8156864" cy="6860836"/>
          </a:xfrm>
          <a:prstGeom prst="rect">
            <a:avLst/>
          </a:prstGeom>
        </p:spPr>
      </p:pic>
      <p:sp>
        <p:nvSpPr>
          <p:cNvPr id="15" name="TextBox 14">
            <a:extLst>
              <a:ext uri="{FF2B5EF4-FFF2-40B4-BE49-F238E27FC236}">
                <a16:creationId xmlns:a16="http://schemas.microsoft.com/office/drawing/2014/main" id="{97D2E4AE-B95C-4926-8C6A-4FE62CBD828E}"/>
              </a:ext>
            </a:extLst>
          </p:cNvPr>
          <p:cNvSpPr txBox="1"/>
          <p:nvPr/>
        </p:nvSpPr>
        <p:spPr>
          <a:xfrm>
            <a:off x="8237220" y="1266305"/>
            <a:ext cx="3954780" cy="683264"/>
          </a:xfrm>
          <a:prstGeom prst="rect">
            <a:avLst/>
          </a:prstGeom>
          <a:noFill/>
        </p:spPr>
        <p:txBody>
          <a:bodyPr wrap="square" lIns="182880" tIns="146304" rIns="182880" bIns="146304" rtlCol="0">
            <a:spAutoFit/>
          </a:bodyPr>
          <a:lstStyle/>
          <a:p>
            <a:pPr>
              <a:lnSpc>
                <a:spcPct val="90000"/>
              </a:lnSpc>
              <a:spcAft>
                <a:spcPts val="600"/>
              </a:spcAft>
            </a:pPr>
            <a:r>
              <a:rPr lang="sv-SE" sz="2800" dirty="0">
                <a:gradFill>
                  <a:gsLst>
                    <a:gs pos="2917">
                      <a:prstClr val="white"/>
                    </a:gs>
                    <a:gs pos="30000">
                      <a:prstClr val="white"/>
                    </a:gs>
                  </a:gsLst>
                  <a:lin ang="5400000" scaled="0"/>
                </a:gradFill>
                <a:latin typeface="Segoe UI"/>
              </a:rPr>
              <a:t>INSTALLATION</a:t>
            </a:r>
            <a:endParaRPr lang="sv-SE" sz="2400" dirty="0">
              <a:gradFill>
                <a:gsLst>
                  <a:gs pos="2917">
                    <a:prstClr val="white"/>
                  </a:gs>
                  <a:gs pos="30000">
                    <a:prstClr val="white"/>
                  </a:gs>
                </a:gsLst>
                <a:lin ang="5400000" scaled="0"/>
              </a:gradFill>
              <a:latin typeface="Segoe UI"/>
            </a:endParaRPr>
          </a:p>
        </p:txBody>
      </p:sp>
      <p:sp>
        <p:nvSpPr>
          <p:cNvPr id="16" name="TextBox 15">
            <a:extLst>
              <a:ext uri="{FF2B5EF4-FFF2-40B4-BE49-F238E27FC236}">
                <a16:creationId xmlns:a16="http://schemas.microsoft.com/office/drawing/2014/main" id="{AF8BA11F-68DA-47A2-ABEE-7F959B367780}"/>
              </a:ext>
            </a:extLst>
          </p:cNvPr>
          <p:cNvSpPr txBox="1"/>
          <p:nvPr/>
        </p:nvSpPr>
        <p:spPr>
          <a:xfrm>
            <a:off x="8237220" y="1754423"/>
            <a:ext cx="395478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prstClr val="white"/>
                    </a:gs>
                    <a:gs pos="30000">
                      <a:prstClr val="white"/>
                    </a:gs>
                  </a:gsLst>
                  <a:lin ang="5400000" scaled="0"/>
                </a:gradFill>
                <a:latin typeface="Segoe UI"/>
              </a:rPr>
              <a:t>Technician goes to site and installs gateway, meters and sensors</a:t>
            </a:r>
          </a:p>
        </p:txBody>
      </p:sp>
      <p:sp>
        <p:nvSpPr>
          <p:cNvPr id="17" name="TextBox 16">
            <a:extLst>
              <a:ext uri="{FF2B5EF4-FFF2-40B4-BE49-F238E27FC236}">
                <a16:creationId xmlns:a16="http://schemas.microsoft.com/office/drawing/2014/main" id="{919CBE46-4767-4E93-87C7-B0DE30367F3D}"/>
              </a:ext>
            </a:extLst>
          </p:cNvPr>
          <p:cNvSpPr txBox="1"/>
          <p:nvPr/>
        </p:nvSpPr>
        <p:spPr>
          <a:xfrm>
            <a:off x="8156864" y="379417"/>
            <a:ext cx="4035136" cy="646331"/>
          </a:xfrm>
          <a:prstGeom prst="rect">
            <a:avLst/>
          </a:prstGeom>
          <a:noFill/>
        </p:spPr>
        <p:txBody>
          <a:bodyPr wrap="square" rtlCol="0">
            <a:spAutoFit/>
          </a:bodyPr>
          <a:lstStyle/>
          <a:p>
            <a:pPr algn="ctr"/>
            <a:r>
              <a:rPr lang="sv-SE" sz="3600" dirty="0">
                <a:solidFill>
                  <a:schemeClr val="bg1"/>
                </a:solidFill>
                <a:latin typeface="Segoe UI Light" panose="020B0502040204020203" pitchFamily="34" charset="0"/>
                <a:cs typeface="Segoe UI Light" panose="020B0502040204020203" pitchFamily="34" charset="0"/>
              </a:rPr>
              <a:t>ON-BOARDING</a:t>
            </a:r>
            <a:endParaRPr lang="sv-SE" dirty="0">
              <a:solidFill>
                <a:schemeClr val="bg1"/>
              </a:solidFill>
              <a:latin typeface="Segoe UI Light" panose="020B0502040204020203" pitchFamily="34" charset="0"/>
              <a:cs typeface="Segoe UI Light" panose="020B0502040204020203" pitchFamily="34" charset="0"/>
            </a:endParaRPr>
          </a:p>
        </p:txBody>
      </p:sp>
      <p:sp>
        <p:nvSpPr>
          <p:cNvPr id="18" name="TextBox 17">
            <a:extLst>
              <a:ext uri="{FF2B5EF4-FFF2-40B4-BE49-F238E27FC236}">
                <a16:creationId xmlns:a16="http://schemas.microsoft.com/office/drawing/2014/main" id="{992DD2CE-48C3-4899-B403-A1F13F186FB6}"/>
              </a:ext>
            </a:extLst>
          </p:cNvPr>
          <p:cNvSpPr txBox="1"/>
          <p:nvPr/>
        </p:nvSpPr>
        <p:spPr>
          <a:xfrm>
            <a:off x="8197042" y="3692662"/>
            <a:ext cx="3954780" cy="627864"/>
          </a:xfrm>
          <a:prstGeom prst="rect">
            <a:avLst/>
          </a:prstGeom>
          <a:noFill/>
        </p:spPr>
        <p:txBody>
          <a:bodyPr wrap="square" lIns="182880" tIns="146304" rIns="182880" bIns="146304" rtlCol="0">
            <a:spAutoFit/>
          </a:bodyPr>
          <a:lstStyle/>
          <a:p>
            <a:pPr>
              <a:lnSpc>
                <a:spcPct val="90000"/>
              </a:lnSpc>
              <a:spcAft>
                <a:spcPts val="600"/>
              </a:spcAft>
            </a:pPr>
            <a:r>
              <a:rPr lang="sv-SE" sz="2400" dirty="0">
                <a:gradFill>
                  <a:gsLst>
                    <a:gs pos="2917">
                      <a:prstClr val="white"/>
                    </a:gs>
                    <a:gs pos="30000">
                      <a:prstClr val="white"/>
                    </a:gs>
                  </a:gsLst>
                  <a:lin ang="5400000" scaled="0"/>
                </a:gradFill>
                <a:latin typeface="Segoe UI"/>
              </a:rPr>
              <a:t>OUTPUT</a:t>
            </a:r>
          </a:p>
        </p:txBody>
      </p:sp>
      <p:sp>
        <p:nvSpPr>
          <p:cNvPr id="19" name="TextBox 18">
            <a:extLst>
              <a:ext uri="{FF2B5EF4-FFF2-40B4-BE49-F238E27FC236}">
                <a16:creationId xmlns:a16="http://schemas.microsoft.com/office/drawing/2014/main" id="{78139BF6-7941-4EC0-BD05-60085DBCD03D}"/>
              </a:ext>
            </a:extLst>
          </p:cNvPr>
          <p:cNvSpPr txBox="1"/>
          <p:nvPr/>
        </p:nvSpPr>
        <p:spPr>
          <a:xfrm>
            <a:off x="8197042" y="4144602"/>
            <a:ext cx="3954780" cy="203440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prstClr val="white"/>
                    </a:gs>
                    <a:gs pos="30000">
                      <a:prstClr val="white"/>
                    </a:gs>
                  </a:gsLst>
                  <a:lin ang="5400000" scaled="0"/>
                </a:gradFill>
                <a:latin typeface="Segoe UI"/>
              </a:rPr>
              <a:t>All meters &amp; sensors in place</a:t>
            </a:r>
          </a:p>
          <a:p>
            <a:pPr marL="342900" indent="-342900">
              <a:lnSpc>
                <a:spcPct val="90000"/>
              </a:lnSpc>
              <a:spcAft>
                <a:spcPts val="600"/>
              </a:spcAft>
              <a:buFont typeface="Arial" panose="020B0604020202020204" pitchFamily="34" charset="0"/>
              <a:buChar char="•"/>
            </a:pPr>
            <a:r>
              <a:rPr lang="en-US" sz="2400" dirty="0">
                <a:gradFill>
                  <a:gsLst>
                    <a:gs pos="2917">
                      <a:prstClr val="white"/>
                    </a:gs>
                    <a:gs pos="30000">
                      <a:prstClr val="white"/>
                    </a:gs>
                  </a:gsLst>
                  <a:lin ang="5400000" scaled="0"/>
                </a:gradFill>
                <a:latin typeface="Segoe UI"/>
              </a:rPr>
              <a:t>Gateway is mounted, configured and connected to Azure IoT</a:t>
            </a:r>
          </a:p>
        </p:txBody>
      </p:sp>
    </p:spTree>
    <p:extLst>
      <p:ext uri="{BB962C8B-B14F-4D97-AF65-F5344CB8AC3E}">
        <p14:creationId xmlns:p14="http://schemas.microsoft.com/office/powerpoint/2010/main" val="391968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B1590-8E5E-432B-A267-120EC1A9C562}"/>
              </a:ext>
            </a:extLst>
          </p:cNvPr>
          <p:cNvSpPr>
            <a:spLocks noGrp="1"/>
          </p:cNvSpPr>
          <p:nvPr>
            <p:ph type="title"/>
          </p:nvPr>
        </p:nvSpPr>
        <p:spPr/>
        <p:txBody>
          <a:bodyPr/>
          <a:lstStyle/>
          <a:p>
            <a:endParaRPr lang="sv-SE"/>
          </a:p>
        </p:txBody>
      </p:sp>
      <p:sp>
        <p:nvSpPr>
          <p:cNvPr id="3" name="Content Placeholder 2">
            <a:extLst>
              <a:ext uri="{FF2B5EF4-FFF2-40B4-BE49-F238E27FC236}">
                <a16:creationId xmlns:a16="http://schemas.microsoft.com/office/drawing/2014/main" id="{824B84D0-BF6F-4620-85A5-AF6695F3E954}"/>
              </a:ext>
            </a:extLst>
          </p:cNvPr>
          <p:cNvSpPr>
            <a:spLocks noGrp="1"/>
          </p:cNvSpPr>
          <p:nvPr>
            <p:ph idx="1"/>
          </p:nvPr>
        </p:nvSpPr>
        <p:spPr/>
        <p:txBody>
          <a:bodyPr/>
          <a:lstStyle/>
          <a:p>
            <a:endParaRPr lang="sv-SE"/>
          </a:p>
        </p:txBody>
      </p:sp>
    </p:spTree>
    <p:extLst>
      <p:ext uri="{BB962C8B-B14F-4D97-AF65-F5344CB8AC3E}">
        <p14:creationId xmlns:p14="http://schemas.microsoft.com/office/powerpoint/2010/main" val="4160682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r>
              <a:rPr lang="en-US" sz="2400" dirty="0">
                <a:solidFill>
                  <a:schemeClr val="bg1"/>
                </a:solidFill>
              </a:rPr>
              <a:t>1. Activate SIM card</a:t>
            </a:r>
            <a:endParaRPr lang="en-US" dirty="0">
              <a:solidFill>
                <a:schemeClr val="bg1"/>
              </a:solidFill>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r>
              <a:rPr lang="en-US" sz="2400" dirty="0">
                <a:solidFill>
                  <a:schemeClr val="bg1"/>
                </a:solidFill>
              </a:rPr>
              <a:t>2. Request config</a:t>
            </a:r>
            <a:endParaRPr lang="en-US" dirty="0">
              <a:solidFill>
                <a:schemeClr val="bg1"/>
              </a:solidFill>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r>
              <a:rPr lang="en-US" sz="2400" dirty="0">
                <a:solidFill>
                  <a:schemeClr val="bg1"/>
                </a:solidFill>
              </a:rPr>
              <a:t>3. Notification</a:t>
            </a:r>
            <a:endParaRPr lang="en-US" dirty="0">
              <a:solidFill>
                <a:schemeClr val="bg1"/>
              </a:solidFill>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r>
              <a:rPr lang="en-US" sz="2400" dirty="0">
                <a:solidFill>
                  <a:schemeClr val="bg1"/>
                </a:solidFill>
              </a:rPr>
              <a:t>4. Register device</a:t>
            </a:r>
            <a:endParaRPr lang="en-US" dirty="0">
              <a:solidFill>
                <a:schemeClr val="bg1"/>
              </a:solidFill>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r>
              <a:rPr lang="en-US" sz="2400" dirty="0">
                <a:solidFill>
                  <a:schemeClr val="bg1"/>
                </a:solidFill>
              </a:rPr>
              <a:t>5. Credentials</a:t>
            </a:r>
            <a:endParaRPr lang="en-US" dirty="0">
              <a:solidFill>
                <a:schemeClr val="bg1"/>
              </a:solidFill>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r>
              <a:rPr lang="en-US" sz="2400" dirty="0">
                <a:solidFill>
                  <a:schemeClr val="bg1"/>
                </a:solidFill>
              </a:rPr>
              <a:t>6. Config</a:t>
            </a:r>
            <a:endParaRPr lang="en-US" dirty="0">
              <a:solidFill>
                <a:schemeClr val="bg1"/>
              </a:solidFill>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r>
              <a:rPr lang="en-US" kern="0" dirty="0">
                <a:solidFill>
                  <a:prstClr val="white"/>
                </a:solidFill>
                <a:latin typeface="Segoe UI"/>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r>
              <a:rPr lang="en-US" sz="2400" dirty="0">
                <a:solidFill>
                  <a:schemeClr val="bg1"/>
                </a:solidFill>
              </a:rPr>
              <a:t>7. Send &amp; Receive</a:t>
            </a:r>
            <a:endParaRPr lang="en-US" dirty="0">
              <a:solidFill>
                <a:schemeClr val="bg1"/>
              </a:solidFill>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2800" b="1" dirty="0"/>
                <a:t>?</a:t>
              </a:r>
              <a:endParaRPr lang="sv-SE" b="1" dirty="0"/>
            </a:p>
          </p:txBody>
        </p:sp>
      </p:grpSp>
    </p:spTree>
    <p:extLst>
      <p:ext uri="{BB962C8B-B14F-4D97-AF65-F5344CB8AC3E}">
        <p14:creationId xmlns:p14="http://schemas.microsoft.com/office/powerpoint/2010/main" val="227058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par>
                          <p:cTn id="37" fill="hold">
                            <p:stCondLst>
                              <p:cond delay="500"/>
                            </p:stCondLst>
                            <p:childTnLst>
                              <p:par>
                                <p:cTn id="38" presetID="10" presetClass="exit" presetSubtype="0" fill="hold" nodeType="after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0" nodeType="clickEffect">
                                  <p:stCondLst>
                                    <p:cond delay="0"/>
                                  </p:stCondLst>
                                  <p:childTnLst>
                                    <p:animEffect transition="out" filter="fade">
                                      <p:cBhvr>
                                        <p:cTn id="52" dur="500"/>
                                        <p:tgtEl>
                                          <p:spTgt spid="18"/>
                                        </p:tgtEl>
                                      </p:cBhvr>
                                    </p:animEffect>
                                    <p:set>
                                      <p:cBhvr>
                                        <p:cTn id="53" dur="1" fill="hold">
                                          <p:stCondLst>
                                            <p:cond delay="499"/>
                                          </p:stCondLst>
                                        </p:cTn>
                                        <p:tgtEl>
                                          <p:spTgt spid="1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27"/>
                                        </p:tgtEl>
                                      </p:cBhvr>
                                    </p:animEffect>
                                    <p:set>
                                      <p:cBhvr>
                                        <p:cTn id="65" dur="1" fill="hold">
                                          <p:stCondLst>
                                            <p:cond delay="499"/>
                                          </p:stCondLst>
                                        </p:cTn>
                                        <p:tgtEl>
                                          <p:spTgt spid="27"/>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0"/>
                                        </p:tgtEl>
                                      </p:cBhvr>
                                    </p:animEffect>
                                    <p:set>
                                      <p:cBhvr>
                                        <p:cTn id="68" dur="1" fill="hold">
                                          <p:stCondLst>
                                            <p:cond delay="499"/>
                                          </p:stCondLst>
                                        </p:cTn>
                                        <p:tgtEl>
                                          <p:spTgt spid="30"/>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500"/>
                            </p:stCondLst>
                            <p:childTnLst>
                              <p:par>
                                <p:cTn id="78" presetID="10" presetClass="exit" presetSubtype="0" fill="hold" nodeType="afterEffect">
                                  <p:stCondLst>
                                    <p:cond delay="0"/>
                                  </p:stCondLst>
                                  <p:childTnLst>
                                    <p:animEffect transition="out" filter="fade">
                                      <p:cBhvr>
                                        <p:cTn id="79" dur="500"/>
                                        <p:tgtEl>
                                          <p:spTgt spid="31"/>
                                        </p:tgtEl>
                                      </p:cBhvr>
                                    </p:animEffect>
                                    <p:set>
                                      <p:cBhvr>
                                        <p:cTn id="80" dur="1" fill="hold">
                                          <p:stCondLst>
                                            <p:cond delay="499"/>
                                          </p:stCondLst>
                                        </p:cTn>
                                        <p:tgtEl>
                                          <p:spTgt spid="31"/>
                                        </p:tgtEl>
                                        <p:attrNameLst>
                                          <p:attrName>style.visibility</p:attrName>
                                        </p:attrNameLst>
                                      </p:cBhvr>
                                      <p:to>
                                        <p:strVal val="hidden"/>
                                      </p:to>
                                    </p:set>
                                  </p:childTnLst>
                                </p:cTn>
                              </p:par>
                            </p:childTnLst>
                          </p:cTn>
                        </p:par>
                        <p:par>
                          <p:cTn id="81" fill="hold">
                            <p:stCondLst>
                              <p:cond delay="1000"/>
                            </p:stCondLst>
                            <p:childTnLst>
                              <p:par>
                                <p:cTn id="82" presetID="10" presetClass="exit" presetSubtype="0" fill="hold" grpId="1" nodeType="afterEffect">
                                  <p:stCondLst>
                                    <p:cond delay="0"/>
                                  </p:stCondLst>
                                  <p:childTnLst>
                                    <p:animEffect transition="out" filter="fade">
                                      <p:cBhvr>
                                        <p:cTn id="83" dur="500"/>
                                        <p:tgtEl>
                                          <p:spTgt spid="32"/>
                                        </p:tgtEl>
                                      </p:cBhvr>
                                    </p:animEffect>
                                    <p:set>
                                      <p:cBhvr>
                                        <p:cTn id="84" dur="1" fill="hold">
                                          <p:stCondLst>
                                            <p:cond delay="499"/>
                                          </p:stCondLst>
                                        </p:cTn>
                                        <p:tgtEl>
                                          <p:spTgt spid="32"/>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500"/>
                                        <p:tgtEl>
                                          <p:spTgt spid="33"/>
                                        </p:tgtEl>
                                      </p:cBhvr>
                                    </p:animEffect>
                                    <p:set>
                                      <p:cBhvr>
                                        <p:cTn id="89" dur="1" fill="hold">
                                          <p:stCondLst>
                                            <p:cond delay="499"/>
                                          </p:stCondLst>
                                        </p:cTn>
                                        <p:tgtEl>
                                          <p:spTgt spid="33"/>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34"/>
                                        </p:tgtEl>
                                      </p:cBhvr>
                                    </p:animEffect>
                                    <p:set>
                                      <p:cBhvr>
                                        <p:cTn id="92" dur="1" fill="hold">
                                          <p:stCondLst>
                                            <p:cond delay="499"/>
                                          </p:stCondLst>
                                        </p:cTn>
                                        <p:tgtEl>
                                          <p:spTgt spid="3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500"/>
                                        <p:tgtEl>
                                          <p:spTgt spid="36"/>
                                        </p:tgtEl>
                                      </p:cBhvr>
                                    </p:animEffect>
                                  </p:childTnLst>
                                </p:cTn>
                              </p:par>
                            </p:childTnLst>
                          </p:cTn>
                        </p:par>
                        <p:par>
                          <p:cTn id="101" fill="hold">
                            <p:stCondLst>
                              <p:cond delay="500"/>
                            </p:stCondLst>
                            <p:childTnLst>
                              <p:par>
                                <p:cTn id="102" presetID="10" presetClass="exit" presetSubtype="0" fill="hold" nodeType="afterEffect">
                                  <p:stCondLst>
                                    <p:cond delay="0"/>
                                  </p:stCondLst>
                                  <p:childTnLst>
                                    <p:animEffect transition="out" filter="fade">
                                      <p:cBhvr>
                                        <p:cTn id="103" dur="500"/>
                                        <p:tgtEl>
                                          <p:spTgt spid="26"/>
                                        </p:tgtEl>
                                      </p:cBhvr>
                                    </p:animEffect>
                                    <p:set>
                                      <p:cBhvr>
                                        <p:cTn id="104" dur="1" fill="hold">
                                          <p:stCondLst>
                                            <p:cond delay="499"/>
                                          </p:stCondLst>
                                        </p:cTn>
                                        <p:tgtEl>
                                          <p:spTgt spid="26"/>
                                        </p:tgtEl>
                                        <p:attrNameLst>
                                          <p:attrName>style.visibility</p:attrName>
                                        </p:attrNameLst>
                                      </p:cBhvr>
                                      <p:to>
                                        <p:strVal val="hidden"/>
                                      </p:to>
                                    </p:set>
                                  </p:childTnLst>
                                </p:cTn>
                              </p:par>
                            </p:childTnLst>
                          </p:cTn>
                        </p:par>
                        <p:par>
                          <p:cTn id="105" fill="hold">
                            <p:stCondLst>
                              <p:cond delay="1000"/>
                            </p:stCondLst>
                            <p:childTnLst>
                              <p:par>
                                <p:cTn id="106" presetID="10" presetClass="exit" presetSubtype="0" fill="hold" grpId="1" nodeType="afterEffect">
                                  <p:stCondLst>
                                    <p:cond delay="0"/>
                                  </p:stCondLst>
                                  <p:childTnLst>
                                    <p:animEffect transition="out" filter="fade">
                                      <p:cBhvr>
                                        <p:cTn id="107" dur="500"/>
                                        <p:tgtEl>
                                          <p:spTgt spid="24"/>
                                        </p:tgtEl>
                                      </p:cBhvr>
                                    </p:animEffect>
                                    <p:set>
                                      <p:cBhvr>
                                        <p:cTn id="108" dur="1" fill="hold">
                                          <p:stCondLst>
                                            <p:cond delay="499"/>
                                          </p:stCondLst>
                                        </p:cTn>
                                        <p:tgtEl>
                                          <p:spTgt spid="24"/>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fade">
                                      <p:cBhvr>
                                        <p:cTn id="113" dur="500"/>
                                        <p:tgtEl>
                                          <p:spTgt spid="4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fade">
                                      <p:cBhvr>
                                        <p:cTn id="116" dur="500"/>
                                        <p:tgtEl>
                                          <p:spTgt spid="42"/>
                                        </p:tgtEl>
                                      </p:cBhvr>
                                    </p:animEffect>
                                  </p:childTnLst>
                                </p:cTn>
                              </p:par>
                              <p:par>
                                <p:cTn id="117" presetID="10" presetClass="exit" presetSubtype="0" fill="hold" nodeType="withEffect">
                                  <p:stCondLst>
                                    <p:cond delay="0"/>
                                  </p:stCondLst>
                                  <p:childTnLst>
                                    <p:animEffect transition="out" filter="fade">
                                      <p:cBhvr>
                                        <p:cTn id="118" dur="500"/>
                                        <p:tgtEl>
                                          <p:spTgt spid="35"/>
                                        </p:tgtEl>
                                      </p:cBhvr>
                                    </p:animEffect>
                                    <p:set>
                                      <p:cBhvr>
                                        <p:cTn id="119" dur="1" fill="hold">
                                          <p:stCondLst>
                                            <p:cond delay="499"/>
                                          </p:stCondLst>
                                        </p:cTn>
                                        <p:tgtEl>
                                          <p:spTgt spid="35"/>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36"/>
                                        </p:tgtEl>
                                      </p:cBhvr>
                                    </p:animEffect>
                                    <p:set>
                                      <p:cBhvr>
                                        <p:cTn id="122"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43906" y="2527445"/>
            <a:ext cx="11887200"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8800" dirty="0">
                <a:latin typeface="Segoe UI Light" panose="020B0502040204020203" pitchFamily="34" charset="0"/>
              </a:rPr>
              <a:t>DEMO </a:t>
            </a:r>
          </a:p>
          <a:p>
            <a:r>
              <a:rPr lang="en-US" sz="6000" dirty="0">
                <a:latin typeface="Segoe UI Light" panose="020B0502040204020203" pitchFamily="34" charset="0"/>
              </a:rPr>
              <a:t>- Onboarding</a:t>
            </a:r>
          </a:p>
        </p:txBody>
      </p:sp>
    </p:spTree>
    <p:extLst>
      <p:ext uri="{BB962C8B-B14F-4D97-AF65-F5344CB8AC3E}">
        <p14:creationId xmlns:p14="http://schemas.microsoft.com/office/powerpoint/2010/main" val="1795817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339975" y="2334981"/>
            <a:ext cx="6021387" cy="2103119"/>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6000" dirty="0">
                <a:latin typeface="Segoe UI Light" panose="020B0502040204020203" pitchFamily="34" charset="0"/>
              </a:rPr>
              <a:t>Presentation title</a:t>
            </a:r>
          </a:p>
        </p:txBody>
      </p:sp>
      <p:sp>
        <p:nvSpPr>
          <p:cNvPr id="7" name="Text Placeholder 2"/>
          <p:cNvSpPr txBox="1">
            <a:spLocks/>
          </p:cNvSpPr>
          <p:nvPr/>
        </p:nvSpPr>
        <p:spPr>
          <a:xfrm>
            <a:off x="342073" y="4610661"/>
            <a:ext cx="6019799" cy="15544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bg1"/>
                </a:solidFill>
                <a:latin typeface="Segoe UI Light" panose="020B0502040204020203" pitchFamily="34" charset="0"/>
              </a:rPr>
              <a:t>Speaker Name</a:t>
            </a:r>
          </a:p>
        </p:txBody>
      </p:sp>
      <p:sp>
        <p:nvSpPr>
          <p:cNvPr id="8" name="Text Placeholder 2"/>
          <p:cNvSpPr txBox="1">
            <a:spLocks/>
          </p:cNvSpPr>
          <p:nvPr/>
        </p:nvSpPr>
        <p:spPr bwMode="ltGray">
          <a:xfrm>
            <a:off x="341576" y="3555836"/>
            <a:ext cx="6400800" cy="88226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Light" panose="020B0502040204020203" pitchFamily="34" charset="0"/>
              </a:rPr>
              <a:t>CODE-B599</a:t>
            </a:r>
          </a:p>
        </p:txBody>
      </p:sp>
    </p:spTree>
    <p:extLst>
      <p:ext uri="{BB962C8B-B14F-4D97-AF65-F5344CB8AC3E}">
        <p14:creationId xmlns:p14="http://schemas.microsoft.com/office/powerpoint/2010/main" val="637487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txBox="1">
            <a:spLocks/>
          </p:cNvSpPr>
          <p:nvPr/>
        </p:nvSpPr>
        <p:spPr>
          <a:xfrm>
            <a:off x="343906" y="2527445"/>
            <a:ext cx="11887200"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8800" dirty="0">
                <a:latin typeface="Segoe UI Light" panose="020B0502040204020203" pitchFamily="34" charset="0"/>
              </a:rPr>
              <a:t>Section title</a:t>
            </a:r>
          </a:p>
        </p:txBody>
      </p:sp>
    </p:spTree>
    <p:extLst>
      <p:ext uri="{BB962C8B-B14F-4D97-AF65-F5344CB8AC3E}">
        <p14:creationId xmlns:p14="http://schemas.microsoft.com/office/powerpoint/2010/main" val="3853842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endParaRPr lang="sv-SE" dirty="0"/>
          </a:p>
        </p:txBody>
      </p:sp>
      <p:sp>
        <p:nvSpPr>
          <p:cNvPr id="3" name="Platshållare för innehåll 2"/>
          <p:cNvSpPr>
            <a:spLocks noGrp="1"/>
          </p:cNvSpPr>
          <p:nvPr>
            <p:ph idx="1"/>
          </p:nvPr>
        </p:nvSpPr>
        <p:spPr/>
        <p:txBody>
          <a:bodyPr/>
          <a:lstStyle/>
          <a:p>
            <a:endParaRPr lang="sv-SE" dirty="0"/>
          </a:p>
        </p:txBody>
      </p:sp>
    </p:spTree>
    <p:extLst>
      <p:ext uri="{BB962C8B-B14F-4D97-AF65-F5344CB8AC3E}">
        <p14:creationId xmlns:p14="http://schemas.microsoft.com/office/powerpoint/2010/main" val="3363097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a:xfrm>
            <a:off x="353286" y="365125"/>
            <a:ext cx="10515600" cy="1325563"/>
          </a:xfrm>
        </p:spPr>
        <p:txBody>
          <a:bodyPr/>
          <a:lstStyle/>
          <a:p>
            <a:endParaRPr lang="sv-SE" dirty="0"/>
          </a:p>
        </p:txBody>
      </p:sp>
      <p:sp>
        <p:nvSpPr>
          <p:cNvPr id="3" name="Platshållare för innehåll 2"/>
          <p:cNvSpPr>
            <a:spLocks noGrp="1"/>
          </p:cNvSpPr>
          <p:nvPr>
            <p:ph idx="1"/>
          </p:nvPr>
        </p:nvSpPr>
        <p:spPr>
          <a:xfrm>
            <a:off x="339438" y="1825625"/>
            <a:ext cx="10515600" cy="4351338"/>
          </a:xfrm>
        </p:spPr>
        <p:txBody>
          <a:bodyPr/>
          <a:lstStyle/>
          <a:p>
            <a:endParaRPr lang="sv-SE" dirty="0"/>
          </a:p>
        </p:txBody>
      </p:sp>
    </p:spTree>
    <p:extLst>
      <p:ext uri="{BB962C8B-B14F-4D97-AF65-F5344CB8AC3E}">
        <p14:creationId xmlns:p14="http://schemas.microsoft.com/office/powerpoint/2010/main" val="351720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endParaRPr lang="sv-SE"/>
          </a:p>
        </p:txBody>
      </p:sp>
      <p:sp>
        <p:nvSpPr>
          <p:cNvPr id="3" name="Platshållare för innehåll 2"/>
          <p:cNvSpPr>
            <a:spLocks noGrp="1"/>
          </p:cNvSpPr>
          <p:nvPr>
            <p:ph idx="1"/>
          </p:nvPr>
        </p:nvSpPr>
        <p:spPr/>
        <p:txBody>
          <a:bodyPr/>
          <a:lstStyle/>
          <a:p>
            <a:endParaRPr lang="sv-SE"/>
          </a:p>
        </p:txBody>
      </p:sp>
    </p:spTree>
    <p:extLst>
      <p:ext uri="{BB962C8B-B14F-4D97-AF65-F5344CB8AC3E}">
        <p14:creationId xmlns:p14="http://schemas.microsoft.com/office/powerpoint/2010/main" val="2633744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ctrTitle" idx="4294967295"/>
          </p:nvPr>
        </p:nvSpPr>
        <p:spPr>
          <a:xfrm>
            <a:off x="1524000" y="1970661"/>
            <a:ext cx="9144000" cy="2387600"/>
          </a:xfrm>
        </p:spPr>
        <p:txBody>
          <a:bodyPr/>
          <a:lstStyle/>
          <a:p>
            <a:endParaRPr lang="sv-SE" dirty="0"/>
          </a:p>
        </p:txBody>
      </p:sp>
      <p:sp>
        <p:nvSpPr>
          <p:cNvPr id="3" name="Underrubrik 2"/>
          <p:cNvSpPr>
            <a:spLocks noGrp="1"/>
          </p:cNvSpPr>
          <p:nvPr>
            <p:ph type="subTitle" idx="4294967295"/>
          </p:nvPr>
        </p:nvSpPr>
        <p:spPr>
          <a:xfrm>
            <a:off x="1524000" y="4450336"/>
            <a:ext cx="9144000" cy="1655762"/>
          </a:xfrm>
        </p:spPr>
        <p:txBody>
          <a:bodyPr/>
          <a:lstStyle/>
          <a:p>
            <a:endParaRPr lang="sv-SE"/>
          </a:p>
        </p:txBody>
      </p:sp>
    </p:spTree>
    <p:extLst>
      <p:ext uri="{BB962C8B-B14F-4D97-AF65-F5344CB8AC3E}">
        <p14:creationId xmlns:p14="http://schemas.microsoft.com/office/powerpoint/2010/main" val="3777489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39975" y="2334981"/>
            <a:ext cx="11486265" cy="2103119"/>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lvl="0"/>
            <a:r>
              <a:rPr lang="en-US" sz="6000" dirty="0">
                <a:solidFill>
                  <a:prstClr val="white"/>
                </a:solidFill>
                <a:latin typeface="Segoe UI Light" panose="020B0502040204020203" pitchFamily="34" charset="0"/>
              </a:rPr>
              <a:t>DON’T FAIL YOUR IOT PROJECT: </a:t>
            </a:r>
          </a:p>
          <a:p>
            <a:pPr lvl="0"/>
            <a:r>
              <a:rPr lang="en-US" sz="3600" dirty="0">
                <a:solidFill>
                  <a:prstClr val="white"/>
                </a:solidFill>
                <a:latin typeface="Segoe UI Light" panose="020B0502040204020203" pitchFamily="34" charset="0"/>
              </a:rPr>
              <a:t>IOT LESSONS-LEARNED AT VATTENFALL (CIO &amp; DEV)</a:t>
            </a:r>
          </a:p>
          <a:p>
            <a:pPr lvl="0"/>
            <a:endParaRPr kumimoji="0" lang="en-US" sz="36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p:txBody>
      </p:sp>
      <p:sp>
        <p:nvSpPr>
          <p:cNvPr id="7" name="Text Placeholder 2"/>
          <p:cNvSpPr txBox="1">
            <a:spLocks/>
          </p:cNvSpPr>
          <p:nvPr/>
        </p:nvSpPr>
        <p:spPr>
          <a:xfrm>
            <a:off x="339975" y="4438100"/>
            <a:ext cx="6019799" cy="15544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mn-cs"/>
              </a:rPr>
              <a:t>Mikael Söderström</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solidFill>
                  <a:prstClr val="white"/>
                </a:solidFill>
                <a:latin typeface="Segoe UI Light" panose="020B0502040204020203" pitchFamily="34" charset="0"/>
              </a:rPr>
              <a:t>Solution Architect EAI</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mn-cs"/>
              </a:rPr>
              <a:t>Vattenfall</a:t>
            </a:r>
          </a:p>
        </p:txBody>
      </p:sp>
      <p:sp>
        <p:nvSpPr>
          <p:cNvPr id="5" name="Text Placeholder 2">
            <a:extLst>
              <a:ext uri="{FF2B5EF4-FFF2-40B4-BE49-F238E27FC236}">
                <a16:creationId xmlns:a16="http://schemas.microsoft.com/office/drawing/2014/main" id="{EDF6377A-9A85-4158-9F3E-D0A5FC3848CD}"/>
              </a:ext>
            </a:extLst>
          </p:cNvPr>
          <p:cNvSpPr txBox="1">
            <a:spLocks/>
          </p:cNvSpPr>
          <p:nvPr/>
        </p:nvSpPr>
        <p:spPr>
          <a:xfrm>
            <a:off x="6568055" y="4438100"/>
            <a:ext cx="6019799" cy="15544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mn-cs"/>
              </a:rPr>
              <a:t>Mikael Håkansson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solidFill>
                  <a:prstClr val="white"/>
                </a:solidFill>
                <a:latin typeface="Segoe UI Light" panose="020B0502040204020203" pitchFamily="34" charset="0"/>
              </a:rPr>
              <a:t>Solution Architect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mn-cs"/>
              </a:rPr>
              <a:t>Axians IoT Nordic</a:t>
            </a:r>
          </a:p>
        </p:txBody>
      </p:sp>
    </p:spTree>
    <p:extLst>
      <p:ext uri="{BB962C8B-B14F-4D97-AF65-F5344CB8AC3E}">
        <p14:creationId xmlns:p14="http://schemas.microsoft.com/office/powerpoint/2010/main" val="1899313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45425AB6-8F09-4C0A-9992-FA35F8AAE8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212"/>
            <a:ext cx="12192000" cy="6851575"/>
          </a:xfrm>
          <a:prstGeom prst="rect">
            <a:avLst/>
          </a:prstGeom>
        </p:spPr>
      </p:pic>
      <p:sp>
        <p:nvSpPr>
          <p:cNvPr id="6" name="Rectangle 5">
            <a:extLst>
              <a:ext uri="{FF2B5EF4-FFF2-40B4-BE49-F238E27FC236}">
                <a16:creationId xmlns:a16="http://schemas.microsoft.com/office/drawing/2014/main" id="{FCF626DE-DA80-4EB3-A505-3472CC65FFBC}"/>
              </a:ext>
            </a:extLst>
          </p:cNvPr>
          <p:cNvSpPr/>
          <p:nvPr/>
        </p:nvSpPr>
        <p:spPr>
          <a:xfrm>
            <a:off x="7396162" y="3741738"/>
            <a:ext cx="109537" cy="233362"/>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ctangle 6">
            <a:extLst>
              <a:ext uri="{FF2B5EF4-FFF2-40B4-BE49-F238E27FC236}">
                <a16:creationId xmlns:a16="http://schemas.microsoft.com/office/drawing/2014/main" id="{A696772E-18B4-4F0B-A251-636CFE9C90FE}"/>
              </a:ext>
            </a:extLst>
          </p:cNvPr>
          <p:cNvSpPr/>
          <p:nvPr/>
        </p:nvSpPr>
        <p:spPr>
          <a:xfrm>
            <a:off x="7543799" y="3670300"/>
            <a:ext cx="109535"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a:extLst>
              <a:ext uri="{FF2B5EF4-FFF2-40B4-BE49-F238E27FC236}">
                <a16:creationId xmlns:a16="http://schemas.microsoft.com/office/drawing/2014/main" id="{B6F9951A-0F40-4291-95A1-F65FBA714B44}"/>
              </a:ext>
            </a:extLst>
          </p:cNvPr>
          <p:cNvSpPr/>
          <p:nvPr/>
        </p:nvSpPr>
        <p:spPr>
          <a:xfrm>
            <a:off x="7691436" y="3603625"/>
            <a:ext cx="109537"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a:extLst>
              <a:ext uri="{FF2B5EF4-FFF2-40B4-BE49-F238E27FC236}">
                <a16:creationId xmlns:a16="http://schemas.microsoft.com/office/drawing/2014/main" id="{6EDE332D-81FB-4A4B-B7CB-CA47CADBA326}"/>
              </a:ext>
            </a:extLst>
          </p:cNvPr>
          <p:cNvSpPr/>
          <p:nvPr/>
        </p:nvSpPr>
        <p:spPr>
          <a:xfrm>
            <a:off x="7839076" y="3517901"/>
            <a:ext cx="104776" cy="4572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a:extLst>
              <a:ext uri="{FF2B5EF4-FFF2-40B4-BE49-F238E27FC236}">
                <a16:creationId xmlns:a16="http://schemas.microsoft.com/office/drawing/2014/main" id="{37A4F8DC-3B1D-405B-8005-B252EC7A5802}"/>
              </a:ext>
            </a:extLst>
          </p:cNvPr>
          <p:cNvSpPr/>
          <p:nvPr/>
        </p:nvSpPr>
        <p:spPr>
          <a:xfrm>
            <a:off x="7986713" y="3517901"/>
            <a:ext cx="104776" cy="4572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ctangle 10">
            <a:extLst>
              <a:ext uri="{FF2B5EF4-FFF2-40B4-BE49-F238E27FC236}">
                <a16:creationId xmlns:a16="http://schemas.microsoft.com/office/drawing/2014/main" id="{D666E62F-17B4-451F-B0E1-2B0DC25D3F34}"/>
              </a:ext>
            </a:extLst>
          </p:cNvPr>
          <p:cNvSpPr/>
          <p:nvPr/>
        </p:nvSpPr>
        <p:spPr>
          <a:xfrm>
            <a:off x="8134350" y="3241675"/>
            <a:ext cx="119046" cy="7334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ctangle 11">
            <a:extLst>
              <a:ext uri="{FF2B5EF4-FFF2-40B4-BE49-F238E27FC236}">
                <a16:creationId xmlns:a16="http://schemas.microsoft.com/office/drawing/2014/main" id="{C44AFE0E-8BA3-4539-8720-C922418BECE2}"/>
              </a:ext>
            </a:extLst>
          </p:cNvPr>
          <p:cNvSpPr/>
          <p:nvPr/>
        </p:nvSpPr>
        <p:spPr>
          <a:xfrm>
            <a:off x="8296272" y="2898775"/>
            <a:ext cx="104761" cy="10763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a:extLst>
              <a:ext uri="{FF2B5EF4-FFF2-40B4-BE49-F238E27FC236}">
                <a16:creationId xmlns:a16="http://schemas.microsoft.com/office/drawing/2014/main" id="{E3DC8DB2-C4DD-4E0E-8A45-7FF4177ECC65}"/>
              </a:ext>
            </a:extLst>
          </p:cNvPr>
          <p:cNvSpPr/>
          <p:nvPr/>
        </p:nvSpPr>
        <p:spPr>
          <a:xfrm>
            <a:off x="8443895" y="2212975"/>
            <a:ext cx="104789" cy="1762125"/>
          </a:xfrm>
          <a:prstGeom prst="rect">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13">
            <a:extLst>
              <a:ext uri="{FF2B5EF4-FFF2-40B4-BE49-F238E27FC236}">
                <a16:creationId xmlns:a16="http://schemas.microsoft.com/office/drawing/2014/main" id="{59C6C85F-72FB-405E-9441-30EBB8970D1A}"/>
              </a:ext>
            </a:extLst>
          </p:cNvPr>
          <p:cNvSpPr/>
          <p:nvPr/>
        </p:nvSpPr>
        <p:spPr>
          <a:xfrm>
            <a:off x="8591532" y="2212975"/>
            <a:ext cx="104789" cy="1762125"/>
          </a:xfrm>
          <a:prstGeom prst="rect">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14">
            <a:extLst>
              <a:ext uri="{FF2B5EF4-FFF2-40B4-BE49-F238E27FC236}">
                <a16:creationId xmlns:a16="http://schemas.microsoft.com/office/drawing/2014/main" id="{8CF3AADA-0E9A-4350-98F8-9D6AB50A094D}"/>
              </a:ext>
            </a:extLst>
          </p:cNvPr>
          <p:cNvSpPr/>
          <p:nvPr/>
        </p:nvSpPr>
        <p:spPr>
          <a:xfrm>
            <a:off x="8739183" y="2898775"/>
            <a:ext cx="104775" cy="10763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a:extLst>
              <a:ext uri="{FF2B5EF4-FFF2-40B4-BE49-F238E27FC236}">
                <a16:creationId xmlns:a16="http://schemas.microsoft.com/office/drawing/2014/main" id="{9BC37156-8F3C-4698-BB2F-2EE3B1EED3D1}"/>
              </a:ext>
            </a:extLst>
          </p:cNvPr>
          <p:cNvSpPr/>
          <p:nvPr/>
        </p:nvSpPr>
        <p:spPr>
          <a:xfrm>
            <a:off x="8886820" y="3241675"/>
            <a:ext cx="104775" cy="7334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16">
            <a:extLst>
              <a:ext uri="{FF2B5EF4-FFF2-40B4-BE49-F238E27FC236}">
                <a16:creationId xmlns:a16="http://schemas.microsoft.com/office/drawing/2014/main" id="{E5CFB30E-F870-45F4-8CEE-DFD7D784FE5E}"/>
              </a:ext>
            </a:extLst>
          </p:cNvPr>
          <p:cNvSpPr/>
          <p:nvPr/>
        </p:nvSpPr>
        <p:spPr>
          <a:xfrm>
            <a:off x="9034457" y="3241675"/>
            <a:ext cx="104775" cy="7334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ctangle 17">
            <a:extLst>
              <a:ext uri="{FF2B5EF4-FFF2-40B4-BE49-F238E27FC236}">
                <a16:creationId xmlns:a16="http://schemas.microsoft.com/office/drawing/2014/main" id="{82D5DB14-BB10-4A33-A3F6-709BDE677E52}"/>
              </a:ext>
            </a:extLst>
          </p:cNvPr>
          <p:cNvSpPr/>
          <p:nvPr/>
        </p:nvSpPr>
        <p:spPr>
          <a:xfrm>
            <a:off x="9182080" y="3603625"/>
            <a:ext cx="104789"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ctangle 18">
            <a:extLst>
              <a:ext uri="{FF2B5EF4-FFF2-40B4-BE49-F238E27FC236}">
                <a16:creationId xmlns:a16="http://schemas.microsoft.com/office/drawing/2014/main" id="{572218C8-7438-43C7-8F03-65D0DEA9BD04}"/>
              </a:ext>
            </a:extLst>
          </p:cNvPr>
          <p:cNvSpPr/>
          <p:nvPr/>
        </p:nvSpPr>
        <p:spPr>
          <a:xfrm>
            <a:off x="9329717" y="3603625"/>
            <a:ext cx="104789"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ctangle 19">
            <a:extLst>
              <a:ext uri="{FF2B5EF4-FFF2-40B4-BE49-F238E27FC236}">
                <a16:creationId xmlns:a16="http://schemas.microsoft.com/office/drawing/2014/main" id="{4A480F37-B636-4032-90D9-CCCAF682B0DC}"/>
              </a:ext>
            </a:extLst>
          </p:cNvPr>
          <p:cNvSpPr/>
          <p:nvPr/>
        </p:nvSpPr>
        <p:spPr>
          <a:xfrm>
            <a:off x="9477354"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a:extLst>
              <a:ext uri="{FF2B5EF4-FFF2-40B4-BE49-F238E27FC236}">
                <a16:creationId xmlns:a16="http://schemas.microsoft.com/office/drawing/2014/main" id="{C6A1D38F-8FE6-4CBE-BFDF-036FDC8E793D}"/>
              </a:ext>
            </a:extLst>
          </p:cNvPr>
          <p:cNvSpPr/>
          <p:nvPr/>
        </p:nvSpPr>
        <p:spPr>
          <a:xfrm>
            <a:off x="9624991"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ctangle 21">
            <a:extLst>
              <a:ext uri="{FF2B5EF4-FFF2-40B4-BE49-F238E27FC236}">
                <a16:creationId xmlns:a16="http://schemas.microsoft.com/office/drawing/2014/main" id="{13508A41-FA81-40B8-BA74-3284A638856E}"/>
              </a:ext>
            </a:extLst>
          </p:cNvPr>
          <p:cNvSpPr/>
          <p:nvPr/>
        </p:nvSpPr>
        <p:spPr>
          <a:xfrm>
            <a:off x="9772628"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ctangle 22">
            <a:extLst>
              <a:ext uri="{FF2B5EF4-FFF2-40B4-BE49-F238E27FC236}">
                <a16:creationId xmlns:a16="http://schemas.microsoft.com/office/drawing/2014/main" id="{D7D794B9-ACAC-4308-A3DD-66C87DCBD66C}"/>
              </a:ext>
            </a:extLst>
          </p:cNvPr>
          <p:cNvSpPr/>
          <p:nvPr/>
        </p:nvSpPr>
        <p:spPr>
          <a:xfrm>
            <a:off x="9920265"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23">
            <a:extLst>
              <a:ext uri="{FF2B5EF4-FFF2-40B4-BE49-F238E27FC236}">
                <a16:creationId xmlns:a16="http://schemas.microsoft.com/office/drawing/2014/main" id="{40BA3225-91F4-48B5-ACF2-57EF413B6C30}"/>
              </a:ext>
            </a:extLst>
          </p:cNvPr>
          <p:cNvSpPr/>
          <p:nvPr/>
        </p:nvSpPr>
        <p:spPr>
          <a:xfrm>
            <a:off x="10067902"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ctangle 24">
            <a:extLst>
              <a:ext uri="{FF2B5EF4-FFF2-40B4-BE49-F238E27FC236}">
                <a16:creationId xmlns:a16="http://schemas.microsoft.com/office/drawing/2014/main" id="{BB156D9C-BEEB-44F3-B283-F138EA937C95}"/>
              </a:ext>
            </a:extLst>
          </p:cNvPr>
          <p:cNvSpPr/>
          <p:nvPr/>
        </p:nvSpPr>
        <p:spPr>
          <a:xfrm>
            <a:off x="10215539" y="3603625"/>
            <a:ext cx="104789"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ctangle 25">
            <a:extLst>
              <a:ext uri="{FF2B5EF4-FFF2-40B4-BE49-F238E27FC236}">
                <a16:creationId xmlns:a16="http://schemas.microsoft.com/office/drawing/2014/main" id="{B3058480-00B1-4DD7-A09E-6ECA953348AA}"/>
              </a:ext>
            </a:extLst>
          </p:cNvPr>
          <p:cNvSpPr/>
          <p:nvPr/>
        </p:nvSpPr>
        <p:spPr>
          <a:xfrm>
            <a:off x="10363162" y="3603625"/>
            <a:ext cx="104803"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ctangle 26">
            <a:extLst>
              <a:ext uri="{FF2B5EF4-FFF2-40B4-BE49-F238E27FC236}">
                <a16:creationId xmlns:a16="http://schemas.microsoft.com/office/drawing/2014/main" id="{3685CCAD-931E-480B-9560-BB9DA1BB9237}"/>
              </a:ext>
            </a:extLst>
          </p:cNvPr>
          <p:cNvSpPr/>
          <p:nvPr/>
        </p:nvSpPr>
        <p:spPr>
          <a:xfrm>
            <a:off x="10510827" y="3241675"/>
            <a:ext cx="104775" cy="7334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ctangle 27">
            <a:extLst>
              <a:ext uri="{FF2B5EF4-FFF2-40B4-BE49-F238E27FC236}">
                <a16:creationId xmlns:a16="http://schemas.microsoft.com/office/drawing/2014/main" id="{39D0AEF6-8B90-48F9-8502-46A01B463853}"/>
              </a:ext>
            </a:extLst>
          </p:cNvPr>
          <p:cNvSpPr/>
          <p:nvPr/>
        </p:nvSpPr>
        <p:spPr>
          <a:xfrm>
            <a:off x="10658436" y="2974975"/>
            <a:ext cx="104803" cy="10001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Rectangle 28">
            <a:extLst>
              <a:ext uri="{FF2B5EF4-FFF2-40B4-BE49-F238E27FC236}">
                <a16:creationId xmlns:a16="http://schemas.microsoft.com/office/drawing/2014/main" id="{D14C0206-D6F9-4DFE-937E-617672A11AF2}"/>
              </a:ext>
            </a:extLst>
          </p:cNvPr>
          <p:cNvSpPr/>
          <p:nvPr/>
        </p:nvSpPr>
        <p:spPr>
          <a:xfrm>
            <a:off x="10806073" y="2708275"/>
            <a:ext cx="104803" cy="1266825"/>
          </a:xfrm>
          <a:prstGeom prst="rect">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Rectangle 29">
            <a:extLst>
              <a:ext uri="{FF2B5EF4-FFF2-40B4-BE49-F238E27FC236}">
                <a16:creationId xmlns:a16="http://schemas.microsoft.com/office/drawing/2014/main" id="{1307FEAC-2EA6-4E7A-B341-5008DE91DB8F}"/>
              </a:ext>
            </a:extLst>
          </p:cNvPr>
          <p:cNvSpPr/>
          <p:nvPr/>
        </p:nvSpPr>
        <p:spPr>
          <a:xfrm>
            <a:off x="10953738" y="2403475"/>
            <a:ext cx="104775" cy="1571625"/>
          </a:xfrm>
          <a:prstGeom prst="rect">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ctangle 30">
            <a:extLst>
              <a:ext uri="{FF2B5EF4-FFF2-40B4-BE49-F238E27FC236}">
                <a16:creationId xmlns:a16="http://schemas.microsoft.com/office/drawing/2014/main" id="{FD0BDBF1-195E-426D-80D9-0597C6F77623}"/>
              </a:ext>
            </a:extLst>
          </p:cNvPr>
          <p:cNvSpPr/>
          <p:nvPr/>
        </p:nvSpPr>
        <p:spPr>
          <a:xfrm>
            <a:off x="11101361" y="2832100"/>
            <a:ext cx="104789" cy="1143001"/>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32" name="Rectangle 31">
            <a:extLst>
              <a:ext uri="{FF2B5EF4-FFF2-40B4-BE49-F238E27FC236}">
                <a16:creationId xmlns:a16="http://schemas.microsoft.com/office/drawing/2014/main" id="{93B51FEC-DB80-4C0C-B44C-2B89B563D0F3}"/>
              </a:ext>
            </a:extLst>
          </p:cNvPr>
          <p:cNvSpPr/>
          <p:nvPr/>
        </p:nvSpPr>
        <p:spPr>
          <a:xfrm>
            <a:off x="11248984" y="3070225"/>
            <a:ext cx="104803" cy="904876"/>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Rectangle 32">
            <a:extLst>
              <a:ext uri="{FF2B5EF4-FFF2-40B4-BE49-F238E27FC236}">
                <a16:creationId xmlns:a16="http://schemas.microsoft.com/office/drawing/2014/main" id="{FDD47CCD-25AF-472F-A5AB-CD57D239F394}"/>
              </a:ext>
            </a:extLst>
          </p:cNvPr>
          <p:cNvSpPr/>
          <p:nvPr/>
        </p:nvSpPr>
        <p:spPr>
          <a:xfrm>
            <a:off x="11396649" y="3241675"/>
            <a:ext cx="104775" cy="7334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Rectangle 33">
            <a:extLst>
              <a:ext uri="{FF2B5EF4-FFF2-40B4-BE49-F238E27FC236}">
                <a16:creationId xmlns:a16="http://schemas.microsoft.com/office/drawing/2014/main" id="{04173881-FD63-4272-A719-EA0D60BADA25}"/>
              </a:ext>
            </a:extLst>
          </p:cNvPr>
          <p:cNvSpPr/>
          <p:nvPr/>
        </p:nvSpPr>
        <p:spPr>
          <a:xfrm>
            <a:off x="11544258" y="3603625"/>
            <a:ext cx="104803"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Rectangle 34">
            <a:extLst>
              <a:ext uri="{FF2B5EF4-FFF2-40B4-BE49-F238E27FC236}">
                <a16:creationId xmlns:a16="http://schemas.microsoft.com/office/drawing/2014/main" id="{4176EA0A-0AFE-4AA1-BCE3-551FE8D05092}"/>
              </a:ext>
            </a:extLst>
          </p:cNvPr>
          <p:cNvSpPr/>
          <p:nvPr/>
        </p:nvSpPr>
        <p:spPr>
          <a:xfrm>
            <a:off x="11691895" y="3670300"/>
            <a:ext cx="100055"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9" name="Straight Connector 38">
            <a:extLst>
              <a:ext uri="{FF2B5EF4-FFF2-40B4-BE49-F238E27FC236}">
                <a16:creationId xmlns:a16="http://schemas.microsoft.com/office/drawing/2014/main" id="{73D13867-8B32-4A83-B5FF-B9170DA7745F}"/>
              </a:ext>
            </a:extLst>
          </p:cNvPr>
          <p:cNvCxnSpPr/>
          <p:nvPr/>
        </p:nvCxnSpPr>
        <p:spPr>
          <a:xfrm>
            <a:off x="7330440" y="3022600"/>
            <a:ext cx="4461510" cy="47625"/>
          </a:xfrm>
          <a:prstGeom prst="line">
            <a:avLst/>
          </a:prstGeom>
          <a:ln w="12700">
            <a:solidFill>
              <a:srgbClr val="0072C6">
                <a:alpha val="48000"/>
              </a:srgbClr>
            </a:solidFill>
            <a:prstDash val="sysDash"/>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1F0CC79-97AF-4524-B3E0-2283FFD0FC17}"/>
              </a:ext>
            </a:extLst>
          </p:cNvPr>
          <p:cNvSpPr txBox="1"/>
          <p:nvPr/>
        </p:nvSpPr>
        <p:spPr>
          <a:xfrm>
            <a:off x="559572" y="201582"/>
            <a:ext cx="11322050" cy="830997"/>
          </a:xfrm>
          <a:prstGeom prst="rect">
            <a:avLst/>
          </a:prstGeom>
          <a:noFill/>
        </p:spPr>
        <p:txBody>
          <a:bodyPr wrap="square" rtlCol="0">
            <a:spAutoFit/>
          </a:bodyPr>
          <a:lstStyle/>
          <a:p>
            <a:pPr algn="r"/>
            <a:r>
              <a:rPr lang="en-US" sz="4800" dirty="0">
                <a:solidFill>
                  <a:schemeClr val="bg1"/>
                </a:solidFill>
                <a:latin typeface="Segoe UI Light" panose="020B0502040204020203" pitchFamily="34" charset="0"/>
                <a:cs typeface="Segoe UI Light" panose="020B0502040204020203" pitchFamily="34" charset="0"/>
              </a:rPr>
              <a:t>We need change…</a:t>
            </a:r>
            <a:endParaRPr lang="sv-SE" sz="4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1870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
                                        <p:tgtEl>
                                          <p:spTgt spid="6"/>
                                        </p:tgtEl>
                                      </p:cBhvr>
                                    </p:animEffect>
                                  </p:childTnLst>
                                </p:cTn>
                              </p:par>
                            </p:childTnLst>
                          </p:cTn>
                        </p:par>
                        <p:par>
                          <p:cTn id="8" fill="hold">
                            <p:stCondLst>
                              <p:cond delay="4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40"/>
                                        <p:tgtEl>
                                          <p:spTgt spid="7"/>
                                        </p:tgtEl>
                                      </p:cBhvr>
                                    </p:animEffect>
                                  </p:childTnLst>
                                </p:cTn>
                              </p:par>
                            </p:childTnLst>
                          </p:cTn>
                        </p:par>
                        <p:par>
                          <p:cTn id="12" fill="hold">
                            <p:stCondLst>
                              <p:cond delay="8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40"/>
                                        <p:tgtEl>
                                          <p:spTgt spid="8"/>
                                        </p:tgtEl>
                                      </p:cBhvr>
                                    </p:animEffect>
                                  </p:childTnLst>
                                </p:cTn>
                              </p:par>
                            </p:childTnLst>
                          </p:cTn>
                        </p:par>
                        <p:par>
                          <p:cTn id="16" fill="hold">
                            <p:stCondLst>
                              <p:cond delay="12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
                                        <p:tgtEl>
                                          <p:spTgt spid="9"/>
                                        </p:tgtEl>
                                      </p:cBhvr>
                                    </p:animEffect>
                                  </p:childTnLst>
                                </p:cTn>
                              </p:par>
                            </p:childTnLst>
                          </p:cTn>
                        </p:par>
                        <p:par>
                          <p:cTn id="20" fill="hold">
                            <p:stCondLst>
                              <p:cond delay="16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40"/>
                                        <p:tgtEl>
                                          <p:spTgt spid="10"/>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40"/>
                                        <p:tgtEl>
                                          <p:spTgt spid="11"/>
                                        </p:tgtEl>
                                      </p:cBhvr>
                                    </p:animEffect>
                                  </p:childTnLst>
                                </p:cTn>
                              </p:par>
                            </p:childTnLst>
                          </p:cTn>
                        </p:par>
                        <p:par>
                          <p:cTn id="28" fill="hold">
                            <p:stCondLst>
                              <p:cond delay="24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40"/>
                                        <p:tgtEl>
                                          <p:spTgt spid="12"/>
                                        </p:tgtEl>
                                      </p:cBhvr>
                                    </p:animEffect>
                                  </p:childTnLst>
                                </p:cTn>
                              </p:par>
                            </p:childTnLst>
                          </p:cTn>
                        </p:par>
                        <p:par>
                          <p:cTn id="32" fill="hold">
                            <p:stCondLst>
                              <p:cond delay="28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40"/>
                                        <p:tgtEl>
                                          <p:spTgt spid="13"/>
                                        </p:tgtEl>
                                      </p:cBhvr>
                                    </p:animEffect>
                                  </p:childTnLst>
                                </p:cTn>
                              </p:par>
                            </p:childTnLst>
                          </p:cTn>
                        </p:par>
                        <p:par>
                          <p:cTn id="36" fill="hold">
                            <p:stCondLst>
                              <p:cond delay="32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40"/>
                                        <p:tgtEl>
                                          <p:spTgt spid="14"/>
                                        </p:tgtEl>
                                      </p:cBhvr>
                                    </p:animEffect>
                                  </p:childTnLst>
                                </p:cTn>
                              </p:par>
                            </p:childTnLst>
                          </p:cTn>
                        </p:par>
                        <p:par>
                          <p:cTn id="40" fill="hold">
                            <p:stCondLst>
                              <p:cond delay="36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40"/>
                                        <p:tgtEl>
                                          <p:spTgt spid="15"/>
                                        </p:tgtEl>
                                      </p:cBhvr>
                                    </p:animEffect>
                                  </p:childTnLst>
                                </p:cTn>
                              </p:par>
                            </p:childTnLst>
                          </p:cTn>
                        </p:par>
                        <p:par>
                          <p:cTn id="44" fill="hold">
                            <p:stCondLst>
                              <p:cond delay="4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40"/>
                                        <p:tgtEl>
                                          <p:spTgt spid="16"/>
                                        </p:tgtEl>
                                      </p:cBhvr>
                                    </p:animEffect>
                                  </p:childTnLst>
                                </p:cTn>
                              </p:par>
                            </p:childTnLst>
                          </p:cTn>
                        </p:par>
                        <p:par>
                          <p:cTn id="48" fill="hold">
                            <p:stCondLst>
                              <p:cond delay="440"/>
                            </p:stCondLst>
                            <p:childTnLst>
                              <p:par>
                                <p:cTn id="49" presetID="10"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40"/>
                                        <p:tgtEl>
                                          <p:spTgt spid="17"/>
                                        </p:tgtEl>
                                      </p:cBhvr>
                                    </p:animEffect>
                                  </p:childTnLst>
                                </p:cTn>
                              </p:par>
                            </p:childTnLst>
                          </p:cTn>
                        </p:par>
                        <p:par>
                          <p:cTn id="52" fill="hold">
                            <p:stCondLst>
                              <p:cond delay="480"/>
                            </p:stCondLst>
                            <p:childTnLst>
                              <p:par>
                                <p:cTn id="53" presetID="10"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40"/>
                                        <p:tgtEl>
                                          <p:spTgt spid="18"/>
                                        </p:tgtEl>
                                      </p:cBhvr>
                                    </p:animEffect>
                                  </p:childTnLst>
                                </p:cTn>
                              </p:par>
                            </p:childTnLst>
                          </p:cTn>
                        </p:par>
                        <p:par>
                          <p:cTn id="56" fill="hold">
                            <p:stCondLst>
                              <p:cond delay="52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40"/>
                                        <p:tgtEl>
                                          <p:spTgt spid="19"/>
                                        </p:tgtEl>
                                      </p:cBhvr>
                                    </p:animEffect>
                                  </p:childTnLst>
                                </p:cTn>
                              </p:par>
                            </p:childTnLst>
                          </p:cTn>
                        </p:par>
                        <p:par>
                          <p:cTn id="60" fill="hold">
                            <p:stCondLst>
                              <p:cond delay="56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40"/>
                                        <p:tgtEl>
                                          <p:spTgt spid="20"/>
                                        </p:tgtEl>
                                      </p:cBhvr>
                                    </p:animEffect>
                                  </p:childTnLst>
                                </p:cTn>
                              </p:par>
                            </p:childTnLst>
                          </p:cTn>
                        </p:par>
                        <p:par>
                          <p:cTn id="64" fill="hold">
                            <p:stCondLst>
                              <p:cond delay="600"/>
                            </p:stCondLst>
                            <p:childTnLst>
                              <p:par>
                                <p:cTn id="65" presetID="10" presetClass="entr" presetSubtype="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40"/>
                                        <p:tgtEl>
                                          <p:spTgt spid="21"/>
                                        </p:tgtEl>
                                      </p:cBhvr>
                                    </p:animEffect>
                                  </p:childTnLst>
                                </p:cTn>
                              </p:par>
                            </p:childTnLst>
                          </p:cTn>
                        </p:par>
                        <p:par>
                          <p:cTn id="68" fill="hold">
                            <p:stCondLst>
                              <p:cond delay="640"/>
                            </p:stCondLst>
                            <p:childTnLst>
                              <p:par>
                                <p:cTn id="69" presetID="10"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40"/>
                                        <p:tgtEl>
                                          <p:spTgt spid="22"/>
                                        </p:tgtEl>
                                      </p:cBhvr>
                                    </p:animEffect>
                                  </p:childTnLst>
                                </p:cTn>
                              </p:par>
                            </p:childTnLst>
                          </p:cTn>
                        </p:par>
                        <p:par>
                          <p:cTn id="72" fill="hold">
                            <p:stCondLst>
                              <p:cond delay="680"/>
                            </p:stCondLst>
                            <p:childTnLst>
                              <p:par>
                                <p:cTn id="73" presetID="10" presetClass="entr" presetSubtype="0" fill="hold" grpId="0"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40"/>
                                        <p:tgtEl>
                                          <p:spTgt spid="23"/>
                                        </p:tgtEl>
                                      </p:cBhvr>
                                    </p:animEffect>
                                  </p:childTnLst>
                                </p:cTn>
                              </p:par>
                            </p:childTnLst>
                          </p:cTn>
                        </p:par>
                        <p:par>
                          <p:cTn id="76" fill="hold">
                            <p:stCondLst>
                              <p:cond delay="720"/>
                            </p:stCondLst>
                            <p:childTnLst>
                              <p:par>
                                <p:cTn id="77" presetID="10" presetClass="entr" presetSubtype="0"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40"/>
                                        <p:tgtEl>
                                          <p:spTgt spid="24"/>
                                        </p:tgtEl>
                                      </p:cBhvr>
                                    </p:animEffect>
                                  </p:childTnLst>
                                </p:cTn>
                              </p:par>
                            </p:childTnLst>
                          </p:cTn>
                        </p:par>
                        <p:par>
                          <p:cTn id="80" fill="hold">
                            <p:stCondLst>
                              <p:cond delay="760"/>
                            </p:stCondLst>
                            <p:childTnLst>
                              <p:par>
                                <p:cTn id="81" presetID="10" presetClass="entr" presetSubtype="0"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40"/>
                                        <p:tgtEl>
                                          <p:spTgt spid="25"/>
                                        </p:tgtEl>
                                      </p:cBhvr>
                                    </p:animEffect>
                                  </p:childTnLst>
                                </p:cTn>
                              </p:par>
                            </p:childTnLst>
                          </p:cTn>
                        </p:par>
                        <p:par>
                          <p:cTn id="84" fill="hold">
                            <p:stCondLst>
                              <p:cond delay="800"/>
                            </p:stCondLst>
                            <p:childTnLst>
                              <p:par>
                                <p:cTn id="85" presetID="10" presetClass="entr" presetSubtype="0"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40"/>
                                        <p:tgtEl>
                                          <p:spTgt spid="26"/>
                                        </p:tgtEl>
                                      </p:cBhvr>
                                    </p:animEffect>
                                  </p:childTnLst>
                                </p:cTn>
                              </p:par>
                            </p:childTnLst>
                          </p:cTn>
                        </p:par>
                        <p:par>
                          <p:cTn id="88" fill="hold">
                            <p:stCondLst>
                              <p:cond delay="840"/>
                            </p:stCondLst>
                            <p:childTnLst>
                              <p:par>
                                <p:cTn id="89" presetID="10" presetClass="entr" presetSubtype="0"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40"/>
                                        <p:tgtEl>
                                          <p:spTgt spid="27"/>
                                        </p:tgtEl>
                                      </p:cBhvr>
                                    </p:animEffect>
                                  </p:childTnLst>
                                </p:cTn>
                              </p:par>
                            </p:childTnLst>
                          </p:cTn>
                        </p:par>
                        <p:par>
                          <p:cTn id="92" fill="hold">
                            <p:stCondLst>
                              <p:cond delay="880"/>
                            </p:stCondLst>
                            <p:childTnLst>
                              <p:par>
                                <p:cTn id="93" presetID="10" presetClass="entr" presetSubtype="0" fill="hold" grpId="0" nodeType="after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fade">
                                      <p:cBhvr>
                                        <p:cTn id="95" dur="40"/>
                                        <p:tgtEl>
                                          <p:spTgt spid="28"/>
                                        </p:tgtEl>
                                      </p:cBhvr>
                                    </p:animEffect>
                                  </p:childTnLst>
                                </p:cTn>
                              </p:par>
                            </p:childTnLst>
                          </p:cTn>
                        </p:par>
                        <p:par>
                          <p:cTn id="96" fill="hold">
                            <p:stCondLst>
                              <p:cond delay="920"/>
                            </p:stCondLst>
                            <p:childTnLst>
                              <p:par>
                                <p:cTn id="97" presetID="10" presetClass="entr" presetSubtype="0" fill="hold" grpId="0" nodeType="after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40"/>
                                        <p:tgtEl>
                                          <p:spTgt spid="29"/>
                                        </p:tgtEl>
                                      </p:cBhvr>
                                    </p:animEffect>
                                  </p:childTnLst>
                                </p:cTn>
                              </p:par>
                            </p:childTnLst>
                          </p:cTn>
                        </p:par>
                        <p:par>
                          <p:cTn id="100" fill="hold">
                            <p:stCondLst>
                              <p:cond delay="960"/>
                            </p:stCondLst>
                            <p:childTnLst>
                              <p:par>
                                <p:cTn id="101" presetID="10" presetClass="entr" presetSubtype="0" fill="hold" grpId="0" nodeType="after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40"/>
                                        <p:tgtEl>
                                          <p:spTgt spid="30"/>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fade">
                                      <p:cBhvr>
                                        <p:cTn id="107" dur="40"/>
                                        <p:tgtEl>
                                          <p:spTgt spid="31"/>
                                        </p:tgtEl>
                                      </p:cBhvr>
                                    </p:animEffect>
                                  </p:childTnLst>
                                </p:cTn>
                              </p:par>
                            </p:childTnLst>
                          </p:cTn>
                        </p:par>
                        <p:par>
                          <p:cTn id="108" fill="hold">
                            <p:stCondLst>
                              <p:cond delay="1040"/>
                            </p:stCondLst>
                            <p:childTnLst>
                              <p:par>
                                <p:cTn id="109" presetID="10" presetClass="entr" presetSubtype="0" fill="hold" grpId="0" nodeType="after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40"/>
                                        <p:tgtEl>
                                          <p:spTgt spid="32"/>
                                        </p:tgtEl>
                                      </p:cBhvr>
                                    </p:animEffect>
                                  </p:childTnLst>
                                </p:cTn>
                              </p:par>
                            </p:childTnLst>
                          </p:cTn>
                        </p:par>
                        <p:par>
                          <p:cTn id="112" fill="hold">
                            <p:stCondLst>
                              <p:cond delay="1080"/>
                            </p:stCondLst>
                            <p:childTnLst>
                              <p:par>
                                <p:cTn id="113" presetID="10" presetClass="entr" presetSubtype="0" fill="hold" grpId="0" nodeType="after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40"/>
                                        <p:tgtEl>
                                          <p:spTgt spid="33"/>
                                        </p:tgtEl>
                                      </p:cBhvr>
                                    </p:animEffect>
                                  </p:childTnLst>
                                </p:cTn>
                              </p:par>
                            </p:childTnLst>
                          </p:cTn>
                        </p:par>
                        <p:par>
                          <p:cTn id="116" fill="hold">
                            <p:stCondLst>
                              <p:cond delay="1120"/>
                            </p:stCondLst>
                            <p:childTnLst>
                              <p:par>
                                <p:cTn id="117" presetID="10" presetClass="entr" presetSubtype="0" fill="hold" grpId="0" nodeType="after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fade">
                                      <p:cBhvr>
                                        <p:cTn id="119" dur="40"/>
                                        <p:tgtEl>
                                          <p:spTgt spid="34"/>
                                        </p:tgtEl>
                                      </p:cBhvr>
                                    </p:animEffect>
                                  </p:childTnLst>
                                </p:cTn>
                              </p:par>
                            </p:childTnLst>
                          </p:cTn>
                        </p:par>
                        <p:par>
                          <p:cTn id="120" fill="hold">
                            <p:stCondLst>
                              <p:cond delay="1160"/>
                            </p:stCondLst>
                            <p:childTnLst>
                              <p:par>
                                <p:cTn id="121" presetID="10" presetClass="entr" presetSubtype="0" fill="hold" grpId="0" nodeType="after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fade">
                                      <p:cBhvr>
                                        <p:cTn id="123" dur="40"/>
                                        <p:tgtEl>
                                          <p:spTgt spid="35"/>
                                        </p:tgtEl>
                                      </p:cBhvr>
                                    </p:animEffect>
                                  </p:childTnLst>
                                </p:cTn>
                              </p:par>
                            </p:childTnLst>
                          </p:cTn>
                        </p:par>
                        <p:par>
                          <p:cTn id="124" fill="hold">
                            <p:stCondLst>
                              <p:cond delay="1200"/>
                            </p:stCondLst>
                            <p:childTnLst>
                              <p:par>
                                <p:cTn id="125" presetID="10" presetClass="entr" presetSubtype="0" fill="hold" nodeType="afterEffect">
                                  <p:stCondLst>
                                    <p:cond delay="100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eakShaving">
            <a:hlinkClick r:id="" action="ppaction://media"/>
            <a:extLst>
              <a:ext uri="{FF2B5EF4-FFF2-40B4-BE49-F238E27FC236}">
                <a16:creationId xmlns:a16="http://schemas.microsoft.com/office/drawing/2014/main" id="{AEA5C2D0-1F13-4BCB-A5C6-EFA3400D32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28825" y="1143000"/>
            <a:ext cx="8134350" cy="4572000"/>
          </a:xfrm>
          <a:prstGeom prst="rect">
            <a:avLst/>
          </a:prstGeom>
        </p:spPr>
      </p:pic>
    </p:spTree>
    <p:extLst>
      <p:ext uri="{BB962C8B-B14F-4D97-AF65-F5344CB8AC3E}">
        <p14:creationId xmlns:p14="http://schemas.microsoft.com/office/powerpoint/2010/main" val="403528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5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2CD76-FF0C-4287-9520-4B5B5CF1249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896" b="11354"/>
          <a:stretch/>
        </p:blipFill>
        <p:spPr>
          <a:xfrm>
            <a:off x="0" y="0"/>
            <a:ext cx="12192000" cy="6858000"/>
          </a:xfrm>
          <a:prstGeom prst="rect">
            <a:avLst/>
          </a:prstGeom>
        </p:spPr>
      </p:pic>
      <p:sp>
        <p:nvSpPr>
          <p:cNvPr id="4" name="TextBox 3">
            <a:extLst>
              <a:ext uri="{FF2B5EF4-FFF2-40B4-BE49-F238E27FC236}">
                <a16:creationId xmlns:a16="http://schemas.microsoft.com/office/drawing/2014/main" id="{43200282-1228-4E4F-BEBE-C9BA71309D2E}"/>
              </a:ext>
            </a:extLst>
          </p:cNvPr>
          <p:cNvSpPr txBox="1"/>
          <p:nvPr/>
        </p:nvSpPr>
        <p:spPr>
          <a:xfrm>
            <a:off x="559572" y="201582"/>
            <a:ext cx="11322050" cy="830997"/>
          </a:xfrm>
          <a:prstGeom prst="rect">
            <a:avLst/>
          </a:prstGeom>
          <a:noFill/>
        </p:spPr>
        <p:txBody>
          <a:bodyPr wrap="square" rtlCol="0">
            <a:spAutoFit/>
          </a:bodyPr>
          <a:lstStyle/>
          <a:p>
            <a:pPr algn="r"/>
            <a:r>
              <a:rPr lang="en-US" sz="4800" dirty="0">
                <a:solidFill>
                  <a:schemeClr val="bg1"/>
                </a:solidFill>
                <a:latin typeface="Segoe UI Light" panose="020B0502040204020203" pitchFamily="34" charset="0"/>
                <a:cs typeface="Segoe UI Light" panose="020B0502040204020203" pitchFamily="34" charset="0"/>
              </a:rPr>
              <a:t>New challenges …</a:t>
            </a:r>
            <a:endParaRPr lang="sv-SE" sz="4800" dirty="0">
              <a:solidFill>
                <a:schemeClr val="bg1"/>
              </a:solidFill>
              <a:latin typeface="Segoe UI Light" panose="020B0502040204020203" pitchFamily="34" charset="0"/>
              <a:cs typeface="Segoe UI Light" panose="020B0502040204020203" pitchFamily="34" charset="0"/>
            </a:endParaRPr>
          </a:p>
        </p:txBody>
      </p:sp>
      <p:grpSp>
        <p:nvGrpSpPr>
          <p:cNvPr id="67" name="Group 66">
            <a:extLst>
              <a:ext uri="{FF2B5EF4-FFF2-40B4-BE49-F238E27FC236}">
                <a16:creationId xmlns:a16="http://schemas.microsoft.com/office/drawing/2014/main" id="{A8A41CF2-7266-4B94-A525-D006A85D1F59}"/>
              </a:ext>
            </a:extLst>
          </p:cNvPr>
          <p:cNvGrpSpPr/>
          <p:nvPr/>
        </p:nvGrpSpPr>
        <p:grpSpPr>
          <a:xfrm>
            <a:off x="7330440" y="2212975"/>
            <a:ext cx="4461510" cy="1762126"/>
            <a:chOff x="7330440" y="2212975"/>
            <a:chExt cx="4461510" cy="1762126"/>
          </a:xfrm>
        </p:grpSpPr>
        <p:sp>
          <p:nvSpPr>
            <p:cNvPr id="36" name="Rectangle 35">
              <a:extLst>
                <a:ext uri="{FF2B5EF4-FFF2-40B4-BE49-F238E27FC236}">
                  <a16:creationId xmlns:a16="http://schemas.microsoft.com/office/drawing/2014/main" id="{6FB235BB-AFB3-4C4F-8665-B65326BC5C9C}"/>
                </a:ext>
              </a:extLst>
            </p:cNvPr>
            <p:cNvSpPr/>
            <p:nvPr/>
          </p:nvSpPr>
          <p:spPr>
            <a:xfrm>
              <a:off x="7396162" y="3741738"/>
              <a:ext cx="109537" cy="233362"/>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Rectangle 36">
              <a:extLst>
                <a:ext uri="{FF2B5EF4-FFF2-40B4-BE49-F238E27FC236}">
                  <a16:creationId xmlns:a16="http://schemas.microsoft.com/office/drawing/2014/main" id="{087B9A6E-60E0-4CBE-83B9-7A962C99BD07}"/>
                </a:ext>
              </a:extLst>
            </p:cNvPr>
            <p:cNvSpPr/>
            <p:nvPr/>
          </p:nvSpPr>
          <p:spPr>
            <a:xfrm>
              <a:off x="7543799" y="3670300"/>
              <a:ext cx="109535"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Rectangle 37">
              <a:extLst>
                <a:ext uri="{FF2B5EF4-FFF2-40B4-BE49-F238E27FC236}">
                  <a16:creationId xmlns:a16="http://schemas.microsoft.com/office/drawing/2014/main" id="{55507831-98C5-47B4-9E9E-74A736BF5621}"/>
                </a:ext>
              </a:extLst>
            </p:cNvPr>
            <p:cNvSpPr/>
            <p:nvPr/>
          </p:nvSpPr>
          <p:spPr>
            <a:xfrm>
              <a:off x="7691436" y="3603625"/>
              <a:ext cx="109537"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Rectangle 38">
              <a:extLst>
                <a:ext uri="{FF2B5EF4-FFF2-40B4-BE49-F238E27FC236}">
                  <a16:creationId xmlns:a16="http://schemas.microsoft.com/office/drawing/2014/main" id="{371D0C09-A646-4C27-86A7-58A2147E62F2}"/>
                </a:ext>
              </a:extLst>
            </p:cNvPr>
            <p:cNvSpPr/>
            <p:nvPr/>
          </p:nvSpPr>
          <p:spPr>
            <a:xfrm>
              <a:off x="7839076" y="3517901"/>
              <a:ext cx="104776" cy="4572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Rectangle 39">
              <a:extLst>
                <a:ext uri="{FF2B5EF4-FFF2-40B4-BE49-F238E27FC236}">
                  <a16:creationId xmlns:a16="http://schemas.microsoft.com/office/drawing/2014/main" id="{A0790E1A-1B31-47E0-A23A-C3C99192595B}"/>
                </a:ext>
              </a:extLst>
            </p:cNvPr>
            <p:cNvSpPr/>
            <p:nvPr/>
          </p:nvSpPr>
          <p:spPr>
            <a:xfrm>
              <a:off x="7986713" y="3517901"/>
              <a:ext cx="104776" cy="4572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Rectangle 40">
              <a:extLst>
                <a:ext uri="{FF2B5EF4-FFF2-40B4-BE49-F238E27FC236}">
                  <a16:creationId xmlns:a16="http://schemas.microsoft.com/office/drawing/2014/main" id="{B330A6EB-1449-488F-90A9-F08595865CD0}"/>
                </a:ext>
              </a:extLst>
            </p:cNvPr>
            <p:cNvSpPr/>
            <p:nvPr/>
          </p:nvSpPr>
          <p:spPr>
            <a:xfrm>
              <a:off x="8134350" y="3241675"/>
              <a:ext cx="119046" cy="7334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2" name="Rectangle 41">
              <a:extLst>
                <a:ext uri="{FF2B5EF4-FFF2-40B4-BE49-F238E27FC236}">
                  <a16:creationId xmlns:a16="http://schemas.microsoft.com/office/drawing/2014/main" id="{940E854E-9FE1-410D-A05E-FA08C17CFE1F}"/>
                </a:ext>
              </a:extLst>
            </p:cNvPr>
            <p:cNvSpPr/>
            <p:nvPr/>
          </p:nvSpPr>
          <p:spPr>
            <a:xfrm>
              <a:off x="8296272" y="2898775"/>
              <a:ext cx="104761" cy="10763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 name="Rectangle 42">
              <a:extLst>
                <a:ext uri="{FF2B5EF4-FFF2-40B4-BE49-F238E27FC236}">
                  <a16:creationId xmlns:a16="http://schemas.microsoft.com/office/drawing/2014/main" id="{6C0C4404-FDBE-4405-A012-3D979F10EB4F}"/>
                </a:ext>
              </a:extLst>
            </p:cNvPr>
            <p:cNvSpPr/>
            <p:nvPr/>
          </p:nvSpPr>
          <p:spPr>
            <a:xfrm>
              <a:off x="8443895" y="2212975"/>
              <a:ext cx="104789" cy="1762125"/>
            </a:xfrm>
            <a:prstGeom prst="rect">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Rectangle 43">
              <a:extLst>
                <a:ext uri="{FF2B5EF4-FFF2-40B4-BE49-F238E27FC236}">
                  <a16:creationId xmlns:a16="http://schemas.microsoft.com/office/drawing/2014/main" id="{D4AC59FA-0D8F-4D2A-AECF-9C53FC11C422}"/>
                </a:ext>
              </a:extLst>
            </p:cNvPr>
            <p:cNvSpPr/>
            <p:nvPr/>
          </p:nvSpPr>
          <p:spPr>
            <a:xfrm>
              <a:off x="8591532" y="2212975"/>
              <a:ext cx="104789" cy="1762125"/>
            </a:xfrm>
            <a:prstGeom prst="rect">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Rectangle 44">
              <a:extLst>
                <a:ext uri="{FF2B5EF4-FFF2-40B4-BE49-F238E27FC236}">
                  <a16:creationId xmlns:a16="http://schemas.microsoft.com/office/drawing/2014/main" id="{92ADA2DF-24C2-4207-AA48-66D48BCEF92A}"/>
                </a:ext>
              </a:extLst>
            </p:cNvPr>
            <p:cNvSpPr/>
            <p:nvPr/>
          </p:nvSpPr>
          <p:spPr>
            <a:xfrm>
              <a:off x="8739183" y="2898775"/>
              <a:ext cx="104775" cy="10763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Rectangle 45">
              <a:extLst>
                <a:ext uri="{FF2B5EF4-FFF2-40B4-BE49-F238E27FC236}">
                  <a16:creationId xmlns:a16="http://schemas.microsoft.com/office/drawing/2014/main" id="{E21BC290-3423-4ED0-A41C-063C777F889B}"/>
                </a:ext>
              </a:extLst>
            </p:cNvPr>
            <p:cNvSpPr/>
            <p:nvPr/>
          </p:nvSpPr>
          <p:spPr>
            <a:xfrm>
              <a:off x="8886820" y="3241675"/>
              <a:ext cx="104775" cy="7334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ctangle 46">
              <a:extLst>
                <a:ext uri="{FF2B5EF4-FFF2-40B4-BE49-F238E27FC236}">
                  <a16:creationId xmlns:a16="http://schemas.microsoft.com/office/drawing/2014/main" id="{FC1A4BD1-7AC4-4AB3-8645-FB77DFBC243A}"/>
                </a:ext>
              </a:extLst>
            </p:cNvPr>
            <p:cNvSpPr/>
            <p:nvPr/>
          </p:nvSpPr>
          <p:spPr>
            <a:xfrm>
              <a:off x="9034457" y="3241675"/>
              <a:ext cx="104775" cy="7334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8" name="Rectangle 47">
              <a:extLst>
                <a:ext uri="{FF2B5EF4-FFF2-40B4-BE49-F238E27FC236}">
                  <a16:creationId xmlns:a16="http://schemas.microsoft.com/office/drawing/2014/main" id="{E3CB5D26-C406-4558-BEAE-85958440F3D2}"/>
                </a:ext>
              </a:extLst>
            </p:cNvPr>
            <p:cNvSpPr/>
            <p:nvPr/>
          </p:nvSpPr>
          <p:spPr>
            <a:xfrm>
              <a:off x="9182080" y="3603625"/>
              <a:ext cx="104789"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9" name="Rectangle 48">
              <a:extLst>
                <a:ext uri="{FF2B5EF4-FFF2-40B4-BE49-F238E27FC236}">
                  <a16:creationId xmlns:a16="http://schemas.microsoft.com/office/drawing/2014/main" id="{AF9F4B62-1B6C-4B72-B602-005201D226F2}"/>
                </a:ext>
              </a:extLst>
            </p:cNvPr>
            <p:cNvSpPr/>
            <p:nvPr/>
          </p:nvSpPr>
          <p:spPr>
            <a:xfrm>
              <a:off x="9329717" y="3603625"/>
              <a:ext cx="104789"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0" name="Rectangle 49">
              <a:extLst>
                <a:ext uri="{FF2B5EF4-FFF2-40B4-BE49-F238E27FC236}">
                  <a16:creationId xmlns:a16="http://schemas.microsoft.com/office/drawing/2014/main" id="{34AA166C-9A33-4C9A-8A2B-815D232B0011}"/>
                </a:ext>
              </a:extLst>
            </p:cNvPr>
            <p:cNvSpPr/>
            <p:nvPr/>
          </p:nvSpPr>
          <p:spPr>
            <a:xfrm>
              <a:off x="9477354"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1" name="Rectangle 50">
              <a:extLst>
                <a:ext uri="{FF2B5EF4-FFF2-40B4-BE49-F238E27FC236}">
                  <a16:creationId xmlns:a16="http://schemas.microsoft.com/office/drawing/2014/main" id="{371F16DE-232C-49CB-A8B1-40944CC86508}"/>
                </a:ext>
              </a:extLst>
            </p:cNvPr>
            <p:cNvSpPr/>
            <p:nvPr/>
          </p:nvSpPr>
          <p:spPr>
            <a:xfrm>
              <a:off x="9624991"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Rectangle 51">
              <a:extLst>
                <a:ext uri="{FF2B5EF4-FFF2-40B4-BE49-F238E27FC236}">
                  <a16:creationId xmlns:a16="http://schemas.microsoft.com/office/drawing/2014/main" id="{B194B322-4A0D-4C79-81B7-161634F33BC8}"/>
                </a:ext>
              </a:extLst>
            </p:cNvPr>
            <p:cNvSpPr/>
            <p:nvPr/>
          </p:nvSpPr>
          <p:spPr>
            <a:xfrm>
              <a:off x="9772628"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Rectangle 52">
              <a:extLst>
                <a:ext uri="{FF2B5EF4-FFF2-40B4-BE49-F238E27FC236}">
                  <a16:creationId xmlns:a16="http://schemas.microsoft.com/office/drawing/2014/main" id="{9143A648-A5C0-4E9C-BC40-C0B0BF61878B}"/>
                </a:ext>
              </a:extLst>
            </p:cNvPr>
            <p:cNvSpPr/>
            <p:nvPr/>
          </p:nvSpPr>
          <p:spPr>
            <a:xfrm>
              <a:off x="9920265"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Rectangle 53">
              <a:extLst>
                <a:ext uri="{FF2B5EF4-FFF2-40B4-BE49-F238E27FC236}">
                  <a16:creationId xmlns:a16="http://schemas.microsoft.com/office/drawing/2014/main" id="{B125DDF5-333E-4A5B-AA4C-E52197BC3E3A}"/>
                </a:ext>
              </a:extLst>
            </p:cNvPr>
            <p:cNvSpPr/>
            <p:nvPr/>
          </p:nvSpPr>
          <p:spPr>
            <a:xfrm>
              <a:off x="10067902" y="3670300"/>
              <a:ext cx="104789"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ctangle 54">
              <a:extLst>
                <a:ext uri="{FF2B5EF4-FFF2-40B4-BE49-F238E27FC236}">
                  <a16:creationId xmlns:a16="http://schemas.microsoft.com/office/drawing/2014/main" id="{63D95E8E-4026-41A7-B3A2-6BB7D2DBDE2E}"/>
                </a:ext>
              </a:extLst>
            </p:cNvPr>
            <p:cNvSpPr/>
            <p:nvPr/>
          </p:nvSpPr>
          <p:spPr>
            <a:xfrm>
              <a:off x="10215539" y="3603625"/>
              <a:ext cx="104789"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 name="Rectangle 55">
              <a:extLst>
                <a:ext uri="{FF2B5EF4-FFF2-40B4-BE49-F238E27FC236}">
                  <a16:creationId xmlns:a16="http://schemas.microsoft.com/office/drawing/2014/main" id="{B0B22E2D-63D9-4266-8DC3-A933574314EC}"/>
                </a:ext>
              </a:extLst>
            </p:cNvPr>
            <p:cNvSpPr/>
            <p:nvPr/>
          </p:nvSpPr>
          <p:spPr>
            <a:xfrm>
              <a:off x="10363162" y="3603625"/>
              <a:ext cx="104803"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 name="Rectangle 56">
              <a:extLst>
                <a:ext uri="{FF2B5EF4-FFF2-40B4-BE49-F238E27FC236}">
                  <a16:creationId xmlns:a16="http://schemas.microsoft.com/office/drawing/2014/main" id="{20811529-CB66-4D11-AB0D-4A879B3E9D3C}"/>
                </a:ext>
              </a:extLst>
            </p:cNvPr>
            <p:cNvSpPr/>
            <p:nvPr/>
          </p:nvSpPr>
          <p:spPr>
            <a:xfrm>
              <a:off x="10510827" y="3241675"/>
              <a:ext cx="104775" cy="7334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 name="Rectangle 57">
              <a:extLst>
                <a:ext uri="{FF2B5EF4-FFF2-40B4-BE49-F238E27FC236}">
                  <a16:creationId xmlns:a16="http://schemas.microsoft.com/office/drawing/2014/main" id="{E6848117-AE7B-4D66-B447-5A51DD7F2E49}"/>
                </a:ext>
              </a:extLst>
            </p:cNvPr>
            <p:cNvSpPr/>
            <p:nvPr/>
          </p:nvSpPr>
          <p:spPr>
            <a:xfrm>
              <a:off x="10658436" y="2974975"/>
              <a:ext cx="104803" cy="10001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Rectangle 58">
              <a:extLst>
                <a:ext uri="{FF2B5EF4-FFF2-40B4-BE49-F238E27FC236}">
                  <a16:creationId xmlns:a16="http://schemas.microsoft.com/office/drawing/2014/main" id="{4F38581A-F924-4F44-BF89-2C4D608FAD14}"/>
                </a:ext>
              </a:extLst>
            </p:cNvPr>
            <p:cNvSpPr/>
            <p:nvPr/>
          </p:nvSpPr>
          <p:spPr>
            <a:xfrm>
              <a:off x="10806073" y="2708275"/>
              <a:ext cx="104803" cy="1266825"/>
            </a:xfrm>
            <a:prstGeom prst="rect">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Rectangle 59">
              <a:extLst>
                <a:ext uri="{FF2B5EF4-FFF2-40B4-BE49-F238E27FC236}">
                  <a16:creationId xmlns:a16="http://schemas.microsoft.com/office/drawing/2014/main" id="{2BBE4660-BA50-4B85-B93F-BC7C3A378443}"/>
                </a:ext>
              </a:extLst>
            </p:cNvPr>
            <p:cNvSpPr/>
            <p:nvPr/>
          </p:nvSpPr>
          <p:spPr>
            <a:xfrm>
              <a:off x="10953738" y="2403475"/>
              <a:ext cx="104775" cy="1571625"/>
            </a:xfrm>
            <a:prstGeom prst="rect">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 name="Rectangle 60">
              <a:extLst>
                <a:ext uri="{FF2B5EF4-FFF2-40B4-BE49-F238E27FC236}">
                  <a16:creationId xmlns:a16="http://schemas.microsoft.com/office/drawing/2014/main" id="{C12FC7CB-7E40-4642-BBAA-49A6F402255D}"/>
                </a:ext>
              </a:extLst>
            </p:cNvPr>
            <p:cNvSpPr/>
            <p:nvPr/>
          </p:nvSpPr>
          <p:spPr>
            <a:xfrm>
              <a:off x="11101361" y="2832100"/>
              <a:ext cx="104789" cy="1143001"/>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62" name="Rectangle 61">
              <a:extLst>
                <a:ext uri="{FF2B5EF4-FFF2-40B4-BE49-F238E27FC236}">
                  <a16:creationId xmlns:a16="http://schemas.microsoft.com/office/drawing/2014/main" id="{0717E761-5893-4503-B2A9-4B763E8DD15E}"/>
                </a:ext>
              </a:extLst>
            </p:cNvPr>
            <p:cNvSpPr/>
            <p:nvPr/>
          </p:nvSpPr>
          <p:spPr>
            <a:xfrm>
              <a:off x="11248984" y="3070225"/>
              <a:ext cx="104803" cy="904876"/>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ctangle 62">
              <a:extLst>
                <a:ext uri="{FF2B5EF4-FFF2-40B4-BE49-F238E27FC236}">
                  <a16:creationId xmlns:a16="http://schemas.microsoft.com/office/drawing/2014/main" id="{CE3F2DEB-B4B1-4ED3-9E9A-BFFE4EE2279E}"/>
                </a:ext>
              </a:extLst>
            </p:cNvPr>
            <p:cNvSpPr/>
            <p:nvPr/>
          </p:nvSpPr>
          <p:spPr>
            <a:xfrm>
              <a:off x="11396649" y="3241675"/>
              <a:ext cx="104775" cy="733425"/>
            </a:xfrm>
            <a:prstGeom prst="rect">
              <a:avLst/>
            </a:prstGeom>
            <a:solidFill>
              <a:schemeClr val="accent2">
                <a:alpha val="46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 name="Rectangle 63">
              <a:extLst>
                <a:ext uri="{FF2B5EF4-FFF2-40B4-BE49-F238E27FC236}">
                  <a16:creationId xmlns:a16="http://schemas.microsoft.com/office/drawing/2014/main" id="{B334BACF-630B-422D-82BC-911ECD4CE226}"/>
                </a:ext>
              </a:extLst>
            </p:cNvPr>
            <p:cNvSpPr/>
            <p:nvPr/>
          </p:nvSpPr>
          <p:spPr>
            <a:xfrm>
              <a:off x="11544258" y="3603625"/>
              <a:ext cx="104803" cy="371475"/>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Rectangle 64">
              <a:extLst>
                <a:ext uri="{FF2B5EF4-FFF2-40B4-BE49-F238E27FC236}">
                  <a16:creationId xmlns:a16="http://schemas.microsoft.com/office/drawing/2014/main" id="{2464BB1D-3F89-4945-96C6-F6CE64B0F25C}"/>
                </a:ext>
              </a:extLst>
            </p:cNvPr>
            <p:cNvSpPr/>
            <p:nvPr/>
          </p:nvSpPr>
          <p:spPr>
            <a:xfrm>
              <a:off x="11691895" y="3670300"/>
              <a:ext cx="100055" cy="304800"/>
            </a:xfrm>
            <a:prstGeom prst="rect">
              <a:avLst/>
            </a:prstGeom>
            <a:solidFill>
              <a:schemeClr val="accent6">
                <a:alpha val="4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66" name="Straight Connector 65">
              <a:extLst>
                <a:ext uri="{FF2B5EF4-FFF2-40B4-BE49-F238E27FC236}">
                  <a16:creationId xmlns:a16="http://schemas.microsoft.com/office/drawing/2014/main" id="{EA066090-B27D-4A43-B05E-9B13F703E5DF}"/>
                </a:ext>
              </a:extLst>
            </p:cNvPr>
            <p:cNvCxnSpPr/>
            <p:nvPr/>
          </p:nvCxnSpPr>
          <p:spPr>
            <a:xfrm>
              <a:off x="7330440" y="3022600"/>
              <a:ext cx="4461510" cy="47625"/>
            </a:xfrm>
            <a:prstGeom prst="line">
              <a:avLst/>
            </a:prstGeom>
            <a:ln w="12700">
              <a:solidFill>
                <a:srgbClr val="0072C6">
                  <a:alpha val="48000"/>
                </a:srgbClr>
              </a:solidFill>
              <a:prstDash val="sysDash"/>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66BC7C06-0C31-43B1-9397-A4BB4DF9B9F9}"/>
              </a:ext>
            </a:extLst>
          </p:cNvPr>
          <p:cNvSpPr/>
          <p:nvPr/>
        </p:nvSpPr>
        <p:spPr>
          <a:xfrm>
            <a:off x="7396134" y="2143125"/>
            <a:ext cx="104775" cy="1831975"/>
          </a:xfrm>
          <a:prstGeom prst="rect">
            <a:avLst/>
          </a:prstGeom>
          <a:solidFill>
            <a:srgbClr val="FF0000">
              <a:alpha val="8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69" name="Rectangle 68">
            <a:extLst>
              <a:ext uri="{FF2B5EF4-FFF2-40B4-BE49-F238E27FC236}">
                <a16:creationId xmlns:a16="http://schemas.microsoft.com/office/drawing/2014/main" id="{0819BB2E-8ECB-40D1-AD1E-2B367FD6E95E}"/>
              </a:ext>
            </a:extLst>
          </p:cNvPr>
          <p:cNvSpPr/>
          <p:nvPr/>
        </p:nvSpPr>
        <p:spPr>
          <a:xfrm>
            <a:off x="11101333" y="2143126"/>
            <a:ext cx="104789" cy="1831976"/>
          </a:xfrm>
          <a:prstGeom prst="rect">
            <a:avLst/>
          </a:prstGeom>
          <a:solidFill>
            <a:srgbClr val="FF0000">
              <a:alpha val="8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70" name="Rectangle 69">
            <a:extLst>
              <a:ext uri="{FF2B5EF4-FFF2-40B4-BE49-F238E27FC236}">
                <a16:creationId xmlns:a16="http://schemas.microsoft.com/office/drawing/2014/main" id="{9F51D818-FEA5-4043-85B8-EB146D37BFC7}"/>
              </a:ext>
            </a:extLst>
          </p:cNvPr>
          <p:cNvSpPr/>
          <p:nvPr/>
        </p:nvSpPr>
        <p:spPr>
          <a:xfrm>
            <a:off x="11248956" y="2143125"/>
            <a:ext cx="104859" cy="1831976"/>
          </a:xfrm>
          <a:prstGeom prst="rect">
            <a:avLst/>
          </a:prstGeom>
          <a:solidFill>
            <a:srgbClr val="FF0000">
              <a:alpha val="8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71" name="Rectangle 70">
            <a:extLst>
              <a:ext uri="{FF2B5EF4-FFF2-40B4-BE49-F238E27FC236}">
                <a16:creationId xmlns:a16="http://schemas.microsoft.com/office/drawing/2014/main" id="{95D7CA5F-0691-4122-800C-42FCD01EC95C}"/>
              </a:ext>
            </a:extLst>
          </p:cNvPr>
          <p:cNvSpPr/>
          <p:nvPr/>
        </p:nvSpPr>
        <p:spPr>
          <a:xfrm>
            <a:off x="11396621" y="2143125"/>
            <a:ext cx="104803" cy="1831975"/>
          </a:xfrm>
          <a:prstGeom prst="rect">
            <a:avLst/>
          </a:prstGeom>
          <a:solidFill>
            <a:srgbClr val="FF0000">
              <a:alpha val="8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72" name="Rectangle 71">
            <a:extLst>
              <a:ext uri="{FF2B5EF4-FFF2-40B4-BE49-F238E27FC236}">
                <a16:creationId xmlns:a16="http://schemas.microsoft.com/office/drawing/2014/main" id="{57F3D685-7252-4709-AD68-205E6DFBC68C}"/>
              </a:ext>
            </a:extLst>
          </p:cNvPr>
          <p:cNvSpPr/>
          <p:nvPr/>
        </p:nvSpPr>
        <p:spPr>
          <a:xfrm>
            <a:off x="11544230" y="2143125"/>
            <a:ext cx="107226" cy="1831975"/>
          </a:xfrm>
          <a:prstGeom prst="rect">
            <a:avLst/>
          </a:prstGeom>
          <a:solidFill>
            <a:srgbClr val="FF0000">
              <a:alpha val="8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73" name="Rectangle 72">
            <a:extLst>
              <a:ext uri="{FF2B5EF4-FFF2-40B4-BE49-F238E27FC236}">
                <a16:creationId xmlns:a16="http://schemas.microsoft.com/office/drawing/2014/main" id="{3131CD60-3033-48B7-85AA-F5ECED70A856}"/>
              </a:ext>
            </a:extLst>
          </p:cNvPr>
          <p:cNvSpPr/>
          <p:nvPr/>
        </p:nvSpPr>
        <p:spPr>
          <a:xfrm>
            <a:off x="11691869" y="2143125"/>
            <a:ext cx="100082" cy="1831975"/>
          </a:xfrm>
          <a:prstGeom prst="rect">
            <a:avLst/>
          </a:prstGeom>
          <a:solidFill>
            <a:srgbClr val="FF0000">
              <a:alpha val="8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Tree>
    <p:extLst>
      <p:ext uri="{BB962C8B-B14F-4D97-AF65-F5344CB8AC3E}">
        <p14:creationId xmlns:p14="http://schemas.microsoft.com/office/powerpoint/2010/main" val="29187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randombar(horizontal)">
                                      <p:cBhvr>
                                        <p:cTn id="12" dur="500"/>
                                        <p:tgtEl>
                                          <p:spTgt spid="69"/>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randombar(horizontal)">
                                      <p:cBhvr>
                                        <p:cTn id="16" dur="500"/>
                                        <p:tgtEl>
                                          <p:spTgt spid="70"/>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randombar(horizontal)">
                                      <p:cBhvr>
                                        <p:cTn id="20" dur="500"/>
                                        <p:tgtEl>
                                          <p:spTgt spid="71"/>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randombar(horizontal)">
                                      <p:cBhvr>
                                        <p:cTn id="24" dur="500"/>
                                        <p:tgtEl>
                                          <p:spTgt spid="72"/>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randombar(horizontal)">
                                      <p:cBhvr>
                                        <p:cTn id="28" dur="500"/>
                                        <p:tgtEl>
                                          <p:spTgt spid="73"/>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randombar(horizontal)">
                                      <p:cBhvr>
                                        <p:cTn id="3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2" grpId="0" animBg="1"/>
      <p:bldP spid="7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7A64F6-066C-4F02-915F-B718E748389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142" b="9783"/>
          <a:stretch/>
        </p:blipFill>
        <p:spPr>
          <a:xfrm>
            <a:off x="0" y="0"/>
            <a:ext cx="12192000" cy="6858000"/>
          </a:xfrm>
          <a:prstGeom prst="rect">
            <a:avLst/>
          </a:prstGeom>
        </p:spPr>
      </p:pic>
      <p:sp>
        <p:nvSpPr>
          <p:cNvPr id="4" name="TextBox 3">
            <a:extLst>
              <a:ext uri="{FF2B5EF4-FFF2-40B4-BE49-F238E27FC236}">
                <a16:creationId xmlns:a16="http://schemas.microsoft.com/office/drawing/2014/main" id="{92410C33-D401-4A13-8653-12D39F14C980}"/>
              </a:ext>
            </a:extLst>
          </p:cNvPr>
          <p:cNvSpPr txBox="1"/>
          <p:nvPr/>
        </p:nvSpPr>
        <p:spPr>
          <a:xfrm>
            <a:off x="559572" y="201582"/>
            <a:ext cx="11322050" cy="830997"/>
          </a:xfrm>
          <a:prstGeom prst="rect">
            <a:avLst/>
          </a:prstGeom>
          <a:noFill/>
        </p:spPr>
        <p:txBody>
          <a:bodyPr wrap="square" rtlCol="0">
            <a:spAutoFit/>
          </a:bodyPr>
          <a:lstStyle/>
          <a:p>
            <a:pPr algn="r"/>
            <a:r>
              <a:rPr lang="en-US" sz="4800" dirty="0">
                <a:solidFill>
                  <a:schemeClr val="bg1"/>
                </a:solidFill>
                <a:latin typeface="Segoe UI Light" panose="020B0502040204020203" pitchFamily="34" charset="0"/>
                <a:cs typeface="Segoe UI Light" panose="020B0502040204020203" pitchFamily="34" charset="0"/>
              </a:rPr>
              <a:t>New challenges …</a:t>
            </a:r>
            <a:endParaRPr lang="sv-SE" sz="4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663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9ABD7E-2C8E-4EB1-B313-962A5FCB05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6" name="TextBox 5">
            <a:extLst>
              <a:ext uri="{FF2B5EF4-FFF2-40B4-BE49-F238E27FC236}">
                <a16:creationId xmlns:a16="http://schemas.microsoft.com/office/drawing/2014/main" id="{F0A93211-DBBE-40E6-B0F2-1E27A6953F10}"/>
              </a:ext>
            </a:extLst>
          </p:cNvPr>
          <p:cNvSpPr txBox="1"/>
          <p:nvPr/>
        </p:nvSpPr>
        <p:spPr>
          <a:xfrm>
            <a:off x="559572" y="201582"/>
            <a:ext cx="11322050" cy="830997"/>
          </a:xfrm>
          <a:prstGeom prst="rect">
            <a:avLst/>
          </a:prstGeom>
          <a:noFill/>
        </p:spPr>
        <p:txBody>
          <a:bodyPr wrap="square" rtlCol="0">
            <a:spAutoFit/>
          </a:bodyPr>
          <a:lstStyle/>
          <a:p>
            <a:pPr algn="r"/>
            <a:r>
              <a:rPr lang="en-US" sz="4800" dirty="0">
                <a:solidFill>
                  <a:schemeClr val="bg1"/>
                </a:solidFill>
                <a:latin typeface="Segoe UI Light" panose="020B0502040204020203" pitchFamily="34" charset="0"/>
                <a:cs typeface="Segoe UI Light" panose="020B0502040204020203" pitchFamily="34" charset="0"/>
              </a:rPr>
              <a:t>New opportunities …</a:t>
            </a:r>
            <a:endParaRPr lang="sv-SE" sz="4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468743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8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docProps/app.xml><?xml version="1.0" encoding="utf-8"?>
<Properties xmlns="http://schemas.openxmlformats.org/officeDocument/2006/extended-properties" xmlns:vt="http://schemas.openxmlformats.org/officeDocument/2006/docPropsVTypes">
  <TotalTime>5126</TotalTime>
  <Words>553</Words>
  <Application>Microsoft Office PowerPoint</Application>
  <PresentationFormat>Widescreen</PresentationFormat>
  <Paragraphs>105</Paragraphs>
  <Slides>26</Slides>
  <Notes>1</Notes>
  <HiddenSlides>6</HiddenSlides>
  <MMClips>1</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1</vt:i4>
      </vt:variant>
      <vt:variant>
        <vt:lpstr>Slide Titles</vt:lpstr>
      </vt:variant>
      <vt:variant>
        <vt:i4>26</vt:i4>
      </vt:variant>
    </vt:vector>
  </HeadingPairs>
  <TitlesOfParts>
    <vt:vector size="48" baseType="lpstr">
      <vt:lpstr>MS PGothic</vt:lpstr>
      <vt:lpstr>Arial</vt:lpstr>
      <vt:lpstr>Calibri</vt:lpstr>
      <vt:lpstr>Segoe Pro</vt:lpstr>
      <vt:lpstr>Segoe Pro Display Light</vt:lpstr>
      <vt:lpstr>Segoe Semibold</vt:lpstr>
      <vt:lpstr>Segoe UI</vt:lpstr>
      <vt:lpstr>Segoe UI Light</vt:lpstr>
      <vt:lpstr>Segoe UI Semibold</vt:lpstr>
      <vt:lpstr>Segoe UI Semilight</vt:lpstr>
      <vt:lpstr>Webdings</vt:lpstr>
      <vt:lpstr>Wingdings</vt:lpstr>
      <vt:lpstr>2_Anpassad formgivning</vt:lpstr>
      <vt:lpstr>5_Anpassad formgivning</vt:lpstr>
      <vt:lpstr>1_Anpassad formgivning</vt:lpstr>
      <vt:lpstr>8_Anpassad formgivning</vt:lpstr>
      <vt:lpstr>3_Anpassad formgivning</vt:lpstr>
      <vt:lpstr>6_Anpassad formgivning</vt:lpstr>
      <vt:lpstr>Anpassad formgivning</vt:lpstr>
      <vt:lpstr>4_Anpassad formgivning</vt:lpstr>
      <vt:lpstr>8_3-30680_Worldwide Partner Conference 2015 </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Vattenfall – Prometheus Peak-shaving (DE)</vt:lpstr>
      <vt:lpstr>Challenges</vt:lpstr>
      <vt:lpstr>Diversity of skillsets</vt:lpstr>
      <vt:lpstr>Diversity of skillsets</vt:lpstr>
      <vt:lpstr>Diversity of skillsets</vt:lpstr>
      <vt:lpstr>Diversity of skillsets</vt:lpstr>
      <vt:lpstr>Demo    * Koppla ihop device, lampa och mätare * Visual Code * Visa i PBI</vt:lpstr>
      <vt:lpstr>PowerPoint Presentation</vt:lpstr>
      <vt:lpstr>PowerPoint Presentation</vt:lpstr>
      <vt:lpstr>On-boarding</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Ann-Marie Norberg</dc:creator>
  <cp:lastModifiedBy>Mikael Håkansson</cp:lastModifiedBy>
  <cp:revision>73</cp:revision>
  <dcterms:created xsi:type="dcterms:W3CDTF">2015-05-05T12:52:16Z</dcterms:created>
  <dcterms:modified xsi:type="dcterms:W3CDTF">2017-10-22T21:27:49Z</dcterms:modified>
</cp:coreProperties>
</file>